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ink/inkAction1.xml" ContentType="application/vnd.ms-office.inkAc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7" r:id="rId5"/>
    <p:sldId id="258" r:id="rId6"/>
    <p:sldId id="266" r:id="rId7"/>
    <p:sldId id="259" r:id="rId8"/>
    <p:sldId id="283" r:id="rId9"/>
    <p:sldId id="267" r:id="rId10"/>
    <p:sldId id="282" r:id="rId11"/>
    <p:sldId id="268" r:id="rId12"/>
    <p:sldId id="269" r:id="rId13"/>
    <p:sldId id="284" r:id="rId14"/>
    <p:sldId id="270" r:id="rId15"/>
    <p:sldId id="271" r:id="rId16"/>
    <p:sldId id="272" r:id="rId17"/>
    <p:sldId id="273" r:id="rId18"/>
    <p:sldId id="274" r:id="rId19"/>
    <p:sldId id="277" r:id="rId20"/>
    <p:sldId id="263" r:id="rId21"/>
    <p:sldId id="280" r:id="rId22"/>
    <p:sldId id="281" r:id="rId23"/>
    <p:sldId id="278" r:id="rId24"/>
    <p:sldId id="279"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C99"/>
    <a:srgbClr val="3C97A8"/>
    <a:srgbClr val="ADB33C"/>
    <a:srgbClr val="3D7F94"/>
    <a:srgbClr val="005D99"/>
    <a:srgbClr val="46A3AE"/>
    <a:srgbClr val="3FA2B1"/>
    <a:srgbClr val="6FAF94"/>
    <a:srgbClr val="B1B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7673" autoAdjust="0"/>
  </p:normalViewPr>
  <p:slideViewPr>
    <p:cSldViewPr snapToGrid="0">
      <p:cViewPr varScale="1">
        <p:scale>
          <a:sx n="69" d="100"/>
          <a:sy n="69" d="100"/>
        </p:scale>
        <p:origin x="5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0-04-03T20:22:36.95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31878">
    <iact:property name="dataType"/>
    <iact:actionData xml:id="d0">
      <inkml:trace xmlns:inkml="http://www.w3.org/2003/InkML" xml:id="stk0" contextRef="#ctx0" brushRef="#br0">3255 11829 0,'22'0'18,"0"22"48,1-22-14,-1 0-32,0 0-6,0 0-6,0 0 0,0 0-4,1 0 4,-1 0-4,0 0 1,0 0-1,22 0 0,-22 0 3,23 0-2,-23 0-3,22 0 3,-22 0-2,23 0 2,-1 0 6,133 0-6,-111 0 0,-21 0-4,-1-22 3,89 0 1,-89 22-1,23-22 1,43 22 3,-65-22-4,-23 22-2,22 0 4,45 0-1,-67 0 0,0 0 0,0 0-1,0-23 0,0 23 0,0 0 1,1 0 0,-1 0 3,-22-22-3,22 22-3,0 0 6,0 0-3,0 0 4,0 0-4,1 0-1,-1 0 6,-22-22 1,22 22-7,0 0 2,0 0 0,0 0-1,23 0 0,-23 0-1,0 0-1,0 0-2,22 0 4,-21 0-3,21 0 3,-22 0-3,0 0 1,0 0-3,0 0 2,23 0 0,-23 0 1,0 0-1,0 0 2,22 0-2,-21 0 2,-1 0-2,0 0 6,0 0-4,0 0 8,0 0 0,0 0-1,1 0-7,-1 0 3,0 0 4,0 0-10,0 0 4,0 0-1,0 0-1,1 0 1,21 0 0,22 0 0,1 0 0,-45 0-2,66 0 1,-43 0 1,43 0 0,-43 0 1,21 22-1,-22-22 0,67 0 1,-45 0 0,1 0-1,-1 22 0,45-22 1,-67 23 0,23-23 2,-1 0-3,1 0 1,-23 22 0,22-22-1,-43 22 0,-1-22 3,66 0-2,-66 0 0,1 0-1,21 0 0,-22 0 1,0 0 1,0 0-3,0 0 2,1 0-1,-1 0 1,0 0 1,0 0 0,-22 22-3,22-22 1,22 0 3,-21 0-3,-1 0 0,332 0 29,-332 0-30,0 0-1,0 0 1,45 0 0,-45 0-1,0 0 1,45 0 1,-23 0-2,-22 0 1,22 0-1,1 0 2,-23 0-2,22 0 1,-22 0 0,0 0-1,23 0 2,-23 0-1,22 0 5,-22 0-5,23 0 2,-23 0 0,0 0-1,0 0 8,0 0-9,0 0 6,0 0 2,1 0-8,-1 0 1,0 0 3,0 0-2,0 0-4,0 0 2,23 22 2,-23-22 0,22 0-2,-22 0 1,0 0 1,23 0-1,-1 0 0,0 0 2,-22 0-2,0 0 8,1 0 0,-1 0 8,0 0 10,0 0 78,0 0-90,0 0 160,0 0-134,1 0-14,-1 0 12,0 0-28,0 0 12,0 0-16,0 0 2,0 0-8,1 0 9,-1 0-10,0 0 8,0 0-7,0 0 1,0 0 1,0 0 0,1 0-1,-1 0 5,0 0-4,0 0 1,0 0 1,0 0 0,0 0 3,1 0-4,-1 0-3,0 0 8,0 0-1,0 0-8,0 0 1,1 0 7,-1 0 2,-22 22-3,22-22 12</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FA459-FC65-4882-8605-F25F4693310F}" type="datetimeFigureOut">
              <a:rPr lang="en-US" smtClean="0"/>
              <a:t>10/18/2021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8533A-CC76-41C7-AF71-96C4E2685BA2}" type="slidenum">
              <a:rPr lang="en-US" smtClean="0"/>
              <a:t>‹#›</a:t>
            </a:fld>
            <a:endParaRPr lang="en-US"/>
          </a:p>
        </p:txBody>
      </p:sp>
    </p:spTree>
    <p:extLst>
      <p:ext uri="{BB962C8B-B14F-4D97-AF65-F5344CB8AC3E}">
        <p14:creationId xmlns:p14="http://schemas.microsoft.com/office/powerpoint/2010/main" val="117257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28533A-CC76-41C7-AF71-96C4E2685BA2}" type="slidenum">
              <a:rPr lang="en-US" smtClean="0"/>
              <a:t>1</a:t>
            </a:fld>
            <a:endParaRPr lang="en-US"/>
          </a:p>
        </p:txBody>
      </p:sp>
    </p:spTree>
    <p:extLst>
      <p:ext uri="{BB962C8B-B14F-4D97-AF65-F5344CB8AC3E}">
        <p14:creationId xmlns:p14="http://schemas.microsoft.com/office/powerpoint/2010/main" val="28089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28533A-CC76-41C7-AF71-96C4E2685BA2}" type="slidenum">
              <a:rPr lang="en-US" smtClean="0"/>
              <a:t>2</a:t>
            </a:fld>
            <a:endParaRPr lang="en-US"/>
          </a:p>
        </p:txBody>
      </p:sp>
    </p:spTree>
    <p:extLst>
      <p:ext uri="{BB962C8B-B14F-4D97-AF65-F5344CB8AC3E}">
        <p14:creationId xmlns:p14="http://schemas.microsoft.com/office/powerpoint/2010/main" val="97014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Undergraduate students are in good standing by:</a:t>
            </a:r>
          </a:p>
          <a:p>
            <a:r>
              <a:rPr lang="en-US" sz="1200" b="0" i="0" kern="1200" dirty="0">
                <a:solidFill>
                  <a:schemeClr val="tx1"/>
                </a:solidFill>
                <a:effectLst/>
                <a:latin typeface="+mn-lt"/>
                <a:ea typeface="+mn-ea"/>
                <a:cs typeface="+mn-cs"/>
              </a:rPr>
              <a:t>Obtaining a GPA of 2.000 or above for each term</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and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Maintaining a cumulative GPA of 2.000 or above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and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Maintaining a degree progress average of at least 12 units passed per quarter over all quarters of enrollment</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and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Accumulating no more than 16 course units graded as Incomplete.</a:t>
            </a:r>
          </a:p>
          <a:p>
            <a:endParaRPr lang="en-US" dirty="0"/>
          </a:p>
        </p:txBody>
      </p:sp>
      <p:sp>
        <p:nvSpPr>
          <p:cNvPr id="4" name="Slide Number Placeholder 3"/>
          <p:cNvSpPr>
            <a:spLocks noGrp="1"/>
          </p:cNvSpPr>
          <p:nvPr>
            <p:ph type="sldNum" sz="quarter" idx="10"/>
          </p:nvPr>
        </p:nvSpPr>
        <p:spPr/>
        <p:txBody>
          <a:bodyPr/>
          <a:lstStyle/>
          <a:p>
            <a:fld id="{3B28533A-CC76-41C7-AF71-96C4E2685BA2}" type="slidenum">
              <a:rPr lang="en-US" smtClean="0"/>
              <a:t>3</a:t>
            </a:fld>
            <a:endParaRPr lang="en-US"/>
          </a:p>
        </p:txBody>
      </p:sp>
    </p:spTree>
    <p:extLst>
      <p:ext uri="{BB962C8B-B14F-4D97-AF65-F5344CB8AC3E}">
        <p14:creationId xmlns:p14="http://schemas.microsoft.com/office/powerpoint/2010/main" val="306260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haven’t asked yet, do now!</a:t>
            </a:r>
            <a:endParaRPr lang="en-US" dirty="0"/>
          </a:p>
        </p:txBody>
      </p:sp>
      <p:sp>
        <p:nvSpPr>
          <p:cNvPr id="4" name="Slide Number Placeholder 3"/>
          <p:cNvSpPr>
            <a:spLocks noGrp="1"/>
          </p:cNvSpPr>
          <p:nvPr>
            <p:ph type="sldNum" sz="quarter" idx="10"/>
          </p:nvPr>
        </p:nvSpPr>
        <p:spPr/>
        <p:txBody>
          <a:bodyPr/>
          <a:lstStyle/>
          <a:p>
            <a:fld id="{3B28533A-CC76-41C7-AF71-96C4E2685BA2}" type="slidenum">
              <a:rPr lang="en-US" smtClean="0"/>
              <a:t>16</a:t>
            </a:fld>
            <a:endParaRPr lang="en-US"/>
          </a:p>
        </p:txBody>
      </p:sp>
    </p:spTree>
    <p:extLst>
      <p:ext uri="{BB962C8B-B14F-4D97-AF65-F5344CB8AC3E}">
        <p14:creationId xmlns:p14="http://schemas.microsoft.com/office/powerpoint/2010/main" val="329035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7A88E-A3CD-4251-90F0-573950E0AD7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363394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7A88E-A3CD-4251-90F0-573950E0AD7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107000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7A88E-A3CD-4251-90F0-573950E0AD7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364622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7A88E-A3CD-4251-90F0-573950E0AD7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257431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7A88E-A3CD-4251-90F0-573950E0AD7B}"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107751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7A88E-A3CD-4251-90F0-573950E0AD7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176465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7A88E-A3CD-4251-90F0-573950E0AD7B}"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119639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7A88E-A3CD-4251-90F0-573950E0AD7B}"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90237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7A88E-A3CD-4251-90F0-573950E0AD7B}"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289854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7A88E-A3CD-4251-90F0-573950E0AD7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292475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F7A88E-A3CD-4251-90F0-573950E0AD7B}"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5FCC-033E-4D15-8847-0CB558093144}" type="slidenum">
              <a:rPr lang="en-US" smtClean="0"/>
              <a:t>‹#›</a:t>
            </a:fld>
            <a:endParaRPr lang="en-US"/>
          </a:p>
        </p:txBody>
      </p:sp>
    </p:spTree>
    <p:extLst>
      <p:ext uri="{BB962C8B-B14F-4D97-AF65-F5344CB8AC3E}">
        <p14:creationId xmlns:p14="http://schemas.microsoft.com/office/powerpoint/2010/main" val="99933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7A88E-A3CD-4251-90F0-573950E0AD7B}" type="datetimeFigureOut">
              <a:rPr lang="en-US" smtClean="0"/>
              <a:t>10/18/2021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65FCC-033E-4D15-8847-0CB558093144}" type="slidenum">
              <a:rPr lang="en-US" smtClean="0"/>
              <a:t>‹#›</a:t>
            </a:fld>
            <a:endParaRPr lang="en-US"/>
          </a:p>
        </p:txBody>
      </p:sp>
    </p:spTree>
    <p:extLst>
      <p:ext uri="{BB962C8B-B14F-4D97-AF65-F5344CB8AC3E}">
        <p14:creationId xmlns:p14="http://schemas.microsoft.com/office/powerpoint/2010/main" val="2027406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package" Target="../embeddings/Microsoft_Word_Document4.doc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4.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package" Target="../embeddings/Microsoft_Word_Document5.docx"/><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5.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package" Target="../embeddings/Microsoft_Word_Document6.docx"/><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package" Target="../embeddings/Microsoft_Word_Document7.docx"/><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7.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package" Target="../embeddings/Microsoft_Word_Document8.docx"/><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8.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package" Target="../embeddings/Microsoft_Word_Document9.docx"/><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7.xml"/><Relationship Id="rId7" Type="http://schemas.openxmlformats.org/officeDocument/2006/relationships/image" Target="../media/image12.emf"/><Relationship Id="rId2" Type="http://schemas.openxmlformats.org/officeDocument/2006/relationships/tags" Target="../tags/tag9.xml"/><Relationship Id="rId1" Type="http://schemas.openxmlformats.org/officeDocument/2006/relationships/vmlDrawing" Target="../drawings/vmlDrawing12.vml"/><Relationship Id="rId6" Type="http://schemas.openxmlformats.org/officeDocument/2006/relationships/package" Target="../embeddings/Microsoft_Word_Document10.docx"/><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g"/><Relationship Id="rId5" Type="http://schemas.openxmlformats.org/officeDocument/2006/relationships/image" Target="../media/image4.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image" Target="../media/image4.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8.JP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hyperlink" Target="https://www.instagram.com/ucd_urc" TargetMode="External"/><Relationship Id="rId3" Type="http://schemas.openxmlformats.org/officeDocument/2006/relationships/image" Target="../media/image2.png"/><Relationship Id="rId7" Type="http://schemas.openxmlformats.org/officeDocument/2006/relationships/hyperlink" Target="https://www.facebook.com/ucdavisurc"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s://urc.ucdavis.edu/PUF" TargetMode="External"/><Relationship Id="rId11" Type="http://schemas.microsoft.com/office/2011/relationships/inkAction" Target="../ink/inkAction1.xml"/><Relationship Id="rId5" Type="http://schemas.openxmlformats.org/officeDocument/2006/relationships/hyperlink" Target="http://urc.ucdavis.edu/" TargetMode="External"/><Relationship Id="rId10" Type="http://schemas.openxmlformats.org/officeDocument/2006/relationships/image" Target="../media/image22.png"/><Relationship Id="rId4" Type="http://schemas.openxmlformats.org/officeDocument/2006/relationships/hyperlink" Target="mailto:urc@ucdavis.edu" TargetMode="External"/><Relationship Id="rId9" Type="http://schemas.openxmlformats.org/officeDocument/2006/relationships/image" Target="../media/image21.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image" Target="../media/image4.jpg"/><Relationship Id="rId9" Type="http://schemas.openxmlformats.org/officeDocument/2006/relationships/hyperlink" Target="https://urc.ucdavis.edu/PU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4.jp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jpg"/><Relationship Id="rId5" Type="http://schemas.openxmlformats.org/officeDocument/2006/relationships/image" Target="../media/image12.emf"/><Relationship Id="rId4" Type="http://schemas.openxmlformats.org/officeDocument/2006/relationships/package" Target="../embeddings/Microsoft_Word_Document3.docx"/></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tags" Target="../tags/tag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package" Target="../embeddings/Microsoft_Word_Document4.docx"/><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6578" y="3509110"/>
            <a:ext cx="8270842" cy="1786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002060"/>
                </a:solidFill>
                <a:latin typeface="Proxima Nova" panose="02000506030000020004" pitchFamily="50" charset="0"/>
              </a:rPr>
              <a:t>PROVOST’S UNDERGRADUATE</a:t>
            </a:r>
          </a:p>
          <a:p>
            <a:endParaRPr lang="en-US" altLang="en-US" sz="1200" b="1" dirty="0">
              <a:solidFill>
                <a:srgbClr val="002060"/>
              </a:solidFill>
              <a:latin typeface="Proxima Nova" panose="02000506030000020004" pitchFamily="50" charset="0"/>
            </a:endParaRPr>
          </a:p>
          <a:p>
            <a:r>
              <a:rPr lang="en-US" altLang="en-US" sz="5400" b="1" dirty="0">
                <a:solidFill>
                  <a:srgbClr val="002060"/>
                </a:solidFill>
                <a:latin typeface="Proxima Nova" panose="02000506030000020004" pitchFamily="50" charset="0"/>
              </a:rPr>
              <a:t> FELLOWSHIP</a:t>
            </a:r>
          </a:p>
          <a:p>
            <a:r>
              <a:rPr lang="en-US" altLang="en-US" sz="4200" b="1" dirty="0">
                <a:solidFill>
                  <a:srgbClr val="002060"/>
                </a:solidFill>
                <a:latin typeface="Proxima Nova" panose="02000506030000020004" pitchFamily="50" charset="0"/>
              </a:rPr>
              <a:t> (PUF)</a:t>
            </a:r>
          </a:p>
          <a:p>
            <a:endParaRPr lang="en-US" altLang="en-US" sz="1400" b="1" dirty="0">
              <a:solidFill>
                <a:srgbClr val="002060"/>
              </a:solidFill>
              <a:latin typeface="Proxima Nova" panose="02000506030000020004" pitchFamily="50" charset="0"/>
            </a:endParaRPr>
          </a:p>
          <a:p>
            <a:r>
              <a:rPr lang="en-US" altLang="en-US" sz="4200" b="1" dirty="0">
                <a:solidFill>
                  <a:srgbClr val="002060"/>
                </a:solidFill>
                <a:latin typeface="Proxima Nova" panose="02000506030000020004" pitchFamily="50" charset="0"/>
              </a:rPr>
              <a:t>INFORMATION SESSION</a:t>
            </a:r>
          </a:p>
        </p:txBody>
      </p:sp>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l="19285" t="24" r="36463"/>
          <a:stretch/>
        </p:blipFill>
        <p:spPr bwMode="auto">
          <a:xfrm>
            <a:off x="1" y="6005384"/>
            <a:ext cx="9144000" cy="3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0" y="1161535"/>
            <a:ext cx="9144000"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6569" b="40109"/>
          <a:stretch/>
        </p:blipFill>
        <p:spPr>
          <a:xfrm>
            <a:off x="0" y="175975"/>
            <a:ext cx="4726760" cy="851806"/>
          </a:xfrm>
          <a:prstGeom prst="rect">
            <a:avLst/>
          </a:prstGeom>
        </p:spPr>
      </p:pic>
      <p:sp>
        <p:nvSpPr>
          <p:cNvPr id="6" name="Subtitle 2"/>
          <p:cNvSpPr txBox="1">
            <a:spLocks/>
          </p:cNvSpPr>
          <p:nvPr/>
        </p:nvSpPr>
        <p:spPr>
          <a:xfrm>
            <a:off x="691829" y="5267646"/>
            <a:ext cx="7760341" cy="737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dirty="0">
                <a:solidFill>
                  <a:srgbClr val="6FAF94"/>
                </a:solidFill>
                <a:latin typeface="Proxima Nova" panose="02000506030000020004" pitchFamily="2" charset="0"/>
              </a:rPr>
              <a:t>UC Davis Undergraduate Research Center</a:t>
            </a:r>
          </a:p>
        </p:txBody>
      </p:sp>
    </p:spTree>
    <p:extLst>
      <p:ext uri="{BB962C8B-B14F-4D97-AF65-F5344CB8AC3E}">
        <p14:creationId xmlns:p14="http://schemas.microsoft.com/office/powerpoint/2010/main" val="479775539"/>
      </p:ext>
    </p:extLst>
  </p:cSld>
  <p:clrMapOvr>
    <a:masterClrMapping/>
  </p:clrMapOvr>
  <mc:AlternateContent xmlns:mc="http://schemas.openxmlformats.org/markup-compatibility/2006" xmlns:p14="http://schemas.microsoft.com/office/powerpoint/2010/main">
    <mc:Choice Requires="p14">
      <p:transition spd="slow" p14:dur="2000" advTm="26942"/>
    </mc:Choice>
    <mc:Fallback xmlns="">
      <p:transition spd="slow" advTm="2694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6" name="Rectangle 15"/>
          <p:cNvSpPr/>
          <p:nvPr/>
        </p:nvSpPr>
        <p:spPr>
          <a:xfrm>
            <a:off x="0" y="1313220"/>
            <a:ext cx="9144000" cy="5544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3114"/>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8313" y="1144793"/>
            <a:ext cx="9135688"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8449" name="Document" r:id="rId5" imgW="5875335" imgH="1106186" progId="Word.Document.12">
                  <p:embed/>
                </p:oleObj>
              </mc:Choice>
              <mc:Fallback>
                <p:oleObj name="Document" r:id="rId5" imgW="5875335" imgH="1106186" progId="Word.Document.12">
                  <p:embed/>
                  <p:pic>
                    <p:nvPicPr>
                      <p:cNvPr id="6" name="Object 6"/>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7" name="Content Placeholder 2"/>
          <p:cNvSpPr txBox="1">
            <a:spLocks/>
          </p:cNvSpPr>
          <p:nvPr/>
        </p:nvSpPr>
        <p:spPr>
          <a:xfrm>
            <a:off x="559178" y="1731715"/>
            <a:ext cx="6502023" cy="45462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solidFill>
                <a:schemeClr val="bg1"/>
              </a:solidFill>
              <a:latin typeface="Proxima Nova" panose="02000506030000020004" pitchFamily="2" charset="0"/>
            </a:endParaRPr>
          </a:p>
          <a:p>
            <a:endParaRPr lang="en-US" sz="1200" dirty="0">
              <a:solidFill>
                <a:schemeClr val="bg1"/>
              </a:solidFill>
              <a:latin typeface="Proxima Nova" panose="02000506030000020004" pitchFamily="2" charset="0"/>
            </a:endParaRPr>
          </a:p>
        </p:txBody>
      </p:sp>
      <p:sp>
        <p:nvSpPr>
          <p:cNvPr id="14" name="Title 1">
            <a:extLst>
              <a:ext uri="{FF2B5EF4-FFF2-40B4-BE49-F238E27FC236}">
                <a16:creationId xmlns:a16="http://schemas.microsoft.com/office/drawing/2014/main" id="{8EFBFE3B-94F8-214D-879F-674D12F44188}"/>
              </a:ext>
            </a:extLst>
          </p:cNvPr>
          <p:cNvSpPr txBox="1">
            <a:spLocks/>
          </p:cNvSpPr>
          <p:nvPr/>
        </p:nvSpPr>
        <p:spPr>
          <a:xfrm>
            <a:off x="1315981" y="266806"/>
            <a:ext cx="6932092" cy="746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5D99"/>
                </a:solidFill>
                <a:latin typeface="Proxima Nova" panose="02000506030000020004" pitchFamily="2" charset="0"/>
              </a:rPr>
              <a:t>Administrative Approvals</a:t>
            </a:r>
            <a:endParaRPr lang="en-US" b="1" dirty="0">
              <a:solidFill>
                <a:srgbClr val="005D99"/>
              </a:solidFill>
              <a:latin typeface="Proxima Nova" panose="02000506030000020004" pitchFamily="2" charset="0"/>
            </a:endParaRPr>
          </a:p>
        </p:txBody>
      </p:sp>
      <p:sp>
        <p:nvSpPr>
          <p:cNvPr id="11" name="TextBox 10"/>
          <p:cNvSpPr txBox="1"/>
          <p:nvPr/>
        </p:nvSpPr>
        <p:spPr>
          <a:xfrm>
            <a:off x="343956" y="1632332"/>
            <a:ext cx="8257309" cy="1015663"/>
          </a:xfrm>
          <a:prstGeom prst="rect">
            <a:avLst/>
          </a:prstGeom>
          <a:solidFill>
            <a:schemeClr val="bg1"/>
          </a:solidFill>
        </p:spPr>
        <p:txBody>
          <a:bodyPr wrap="square" rtlCol="0">
            <a:spAutoFit/>
          </a:bodyPr>
          <a:lstStyle/>
          <a:p>
            <a:r>
              <a:rPr lang="en-US" sz="2000" b="1" dirty="0" smtClean="0"/>
              <a:t>If your project requires approvals for use of human subjects, vertebrate animals, radioactivity, etc. </a:t>
            </a:r>
            <a:r>
              <a:rPr lang="en-US" sz="2000" b="1" dirty="0" smtClean="0">
                <a:solidFill>
                  <a:srgbClr val="FF0000"/>
                </a:solidFill>
              </a:rPr>
              <a:t>Include a sentence demonstrating your awareness of any needed approvals.</a:t>
            </a:r>
            <a:endParaRPr lang="en-US" sz="2000" b="1" dirty="0">
              <a:solidFill>
                <a:srgbClr val="FF0000"/>
              </a:solidFill>
            </a:endParaRPr>
          </a:p>
        </p:txBody>
      </p:sp>
      <p:sp>
        <p:nvSpPr>
          <p:cNvPr id="15" name="TextBox 14"/>
          <p:cNvSpPr txBox="1"/>
          <p:nvPr/>
        </p:nvSpPr>
        <p:spPr>
          <a:xfrm>
            <a:off x="343956" y="5303883"/>
            <a:ext cx="8178604" cy="984885"/>
          </a:xfrm>
          <a:prstGeom prst="rect">
            <a:avLst/>
          </a:prstGeom>
          <a:noFill/>
        </p:spPr>
        <p:txBody>
          <a:bodyPr wrap="square" rtlCol="0">
            <a:spAutoFit/>
          </a:bodyPr>
          <a:lstStyle/>
          <a:p>
            <a:r>
              <a:rPr lang="en-US" sz="2000" b="1" dirty="0"/>
              <a:t>Does a determination by the IRB or other approvals need to be completed before applying?  </a:t>
            </a:r>
            <a:r>
              <a:rPr lang="en-US" dirty="0" smtClean="0"/>
              <a:t>NO!  However, funds for the approved proposals will not be transferred until </a:t>
            </a:r>
            <a:r>
              <a:rPr lang="en-US" dirty="0" smtClean="0"/>
              <a:t>IRB determination, if required, is emailed </a:t>
            </a:r>
            <a:r>
              <a:rPr lang="en-US" dirty="0" smtClean="0"/>
              <a:t>to the URC. </a:t>
            </a:r>
            <a:r>
              <a:rPr lang="en-US" dirty="0" smtClean="0"/>
              <a:t> </a:t>
            </a:r>
            <a:endParaRPr lang="en-US" dirty="0">
              <a:solidFill>
                <a:schemeClr val="accent4">
                  <a:lumMod val="60000"/>
                  <a:lumOff val="40000"/>
                </a:schemeClr>
              </a:solidFill>
            </a:endParaRPr>
          </a:p>
        </p:txBody>
      </p:sp>
      <p:sp>
        <p:nvSpPr>
          <p:cNvPr id="3" name="TextBox 2"/>
          <p:cNvSpPr txBox="1"/>
          <p:nvPr/>
        </p:nvSpPr>
        <p:spPr>
          <a:xfrm>
            <a:off x="403993" y="2784737"/>
            <a:ext cx="8178605" cy="369332"/>
          </a:xfrm>
          <a:prstGeom prst="rect">
            <a:avLst/>
          </a:prstGeom>
          <a:solidFill>
            <a:srgbClr val="3C97A8"/>
          </a:solidFill>
        </p:spPr>
        <p:txBody>
          <a:bodyPr wrap="square" rtlCol="0">
            <a:spAutoFit/>
          </a:bodyPr>
          <a:lstStyle/>
          <a:p>
            <a:r>
              <a:rPr lang="en-US" dirty="0" smtClean="0">
                <a:solidFill>
                  <a:schemeClr val="bg1"/>
                </a:solidFill>
              </a:rPr>
              <a:t>RESEARCH INVOLVING HUMAN SUBJECTS MUST GO THROUGH IRB REVIEW!</a:t>
            </a:r>
          </a:p>
        </p:txBody>
      </p:sp>
      <p:sp>
        <p:nvSpPr>
          <p:cNvPr id="13" name="Rectangle 12"/>
          <p:cNvSpPr/>
          <p:nvPr/>
        </p:nvSpPr>
        <p:spPr>
          <a:xfrm>
            <a:off x="331110" y="3327665"/>
            <a:ext cx="8324370" cy="2092881"/>
          </a:xfrm>
          <a:prstGeom prst="rect">
            <a:avLst/>
          </a:prstGeom>
        </p:spPr>
        <p:txBody>
          <a:bodyPr wrap="square">
            <a:spAutoFit/>
          </a:bodyPr>
          <a:lstStyle/>
          <a:p>
            <a:r>
              <a:rPr lang="en-US" sz="2000" b="1" dirty="0"/>
              <a:t>Does Human Subjects research include interviews and surveys?  </a:t>
            </a:r>
            <a:r>
              <a:rPr lang="en-US" b="1" dirty="0">
                <a:solidFill>
                  <a:srgbClr val="FF0000"/>
                </a:solidFill>
              </a:rPr>
              <a:t>YES!  Please include a draft of the survey or interview with your project proposal.  </a:t>
            </a:r>
            <a:r>
              <a:rPr lang="en-US" b="1" dirty="0" smtClean="0">
                <a:solidFill>
                  <a:srgbClr val="FF0000"/>
                </a:solidFill>
              </a:rPr>
              <a:t>(You can add additional page(s)to your project proposal PDF to include the draft survey/interview)</a:t>
            </a:r>
            <a:endParaRPr lang="en-US" b="1" dirty="0">
              <a:solidFill>
                <a:srgbClr val="FF0000"/>
              </a:solidFill>
            </a:endParaRPr>
          </a:p>
          <a:p>
            <a:endParaRPr lang="en-US" dirty="0"/>
          </a:p>
          <a:p>
            <a:r>
              <a:rPr lang="en-US" sz="2000" b="1" dirty="0"/>
              <a:t>What is the IRB? </a:t>
            </a:r>
            <a:r>
              <a:rPr lang="en-US" dirty="0"/>
              <a:t>The Institutional Review Board (IRB) Administration is committed to following the federal regulations to protect the rights and welfare of human subjects involved in research conducted under the auspices of the University of California, </a:t>
            </a:r>
          </a:p>
        </p:txBody>
      </p:sp>
    </p:spTree>
    <p:custDataLst>
      <p:tags r:id="rId2"/>
    </p:custDataLst>
    <p:extLst>
      <p:ext uri="{BB962C8B-B14F-4D97-AF65-F5344CB8AC3E}">
        <p14:creationId xmlns:p14="http://schemas.microsoft.com/office/powerpoint/2010/main" val="3881523311"/>
      </p:ext>
    </p:extLst>
  </p:cSld>
  <p:clrMapOvr>
    <a:masterClrMapping/>
  </p:clrMapOvr>
  <mc:AlternateContent xmlns:mc="http://schemas.openxmlformats.org/markup-compatibility/2006" xmlns:p14="http://schemas.microsoft.com/office/powerpoint/2010/main">
    <mc:Choice Requires="p14">
      <p:transition spd="slow" p14:dur="2000" advTm="153734"/>
    </mc:Choice>
    <mc:Fallback xmlns="">
      <p:transition spd="slow" advTm="1537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1" y="1152973"/>
            <a:ext cx="9144000"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0295"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2370890" y="310402"/>
            <a:ext cx="5858709" cy="6107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Learning Potential</a:t>
            </a:r>
          </a:p>
        </p:txBody>
      </p:sp>
      <p:sp>
        <p:nvSpPr>
          <p:cNvPr id="9" name="Content Placeholder 2"/>
          <p:cNvSpPr txBox="1">
            <a:spLocks/>
          </p:cNvSpPr>
          <p:nvPr/>
        </p:nvSpPr>
        <p:spPr>
          <a:xfrm>
            <a:off x="401361" y="1643287"/>
            <a:ext cx="6938778" cy="5054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solidFill>
                <a:latin typeface="Proxima Nova" panose="02000506030000020004" pitchFamily="2" charset="0"/>
              </a:rPr>
              <a:t>Discuss the significance of this experience in relation to your academic and/or career plan</a:t>
            </a:r>
          </a:p>
          <a:p>
            <a:endParaRPr lang="en-US" sz="500" dirty="0">
              <a:solidFill>
                <a:schemeClr val="bg1"/>
              </a:solidFill>
              <a:latin typeface="Proxima Nova" panose="02000506030000020004" pitchFamily="2" charset="0"/>
            </a:endParaRPr>
          </a:p>
          <a:p>
            <a:pPr lvl="2">
              <a:buFont typeface="Wingdings" pitchFamily="2" charset="2"/>
              <a:buChar char="Ø"/>
            </a:pPr>
            <a:r>
              <a:rPr lang="en-US" sz="2800" dirty="0">
                <a:solidFill>
                  <a:schemeClr val="bg1"/>
                </a:solidFill>
                <a:latin typeface="Proxima Nova" panose="02000506030000020004" pitchFamily="2" charset="0"/>
              </a:rPr>
              <a:t>Why </a:t>
            </a:r>
            <a:r>
              <a:rPr lang="en-US" sz="2800" dirty="0" smtClean="0">
                <a:solidFill>
                  <a:schemeClr val="bg1"/>
                </a:solidFill>
                <a:latin typeface="Proxima Nova" panose="02000506030000020004" pitchFamily="2" charset="0"/>
              </a:rPr>
              <a:t>did you select this </a:t>
            </a:r>
            <a:r>
              <a:rPr lang="en-US" sz="2800" dirty="0">
                <a:solidFill>
                  <a:schemeClr val="bg1"/>
                </a:solidFill>
                <a:latin typeface="Proxima Nova" panose="02000506030000020004" pitchFamily="2" charset="0"/>
              </a:rPr>
              <a:t>project?</a:t>
            </a:r>
          </a:p>
          <a:p>
            <a:pPr lvl="2">
              <a:buFont typeface="Wingdings" pitchFamily="2" charset="2"/>
              <a:buChar char="Ø"/>
            </a:pPr>
            <a:endParaRPr lang="en-US" sz="600" dirty="0">
              <a:solidFill>
                <a:schemeClr val="bg1"/>
              </a:solidFill>
              <a:latin typeface="Proxima Nova" panose="02000506030000020004" pitchFamily="2" charset="0"/>
            </a:endParaRPr>
          </a:p>
          <a:p>
            <a:pPr lvl="2">
              <a:buFont typeface="Wingdings" pitchFamily="2" charset="2"/>
              <a:buChar char="Ø"/>
            </a:pPr>
            <a:r>
              <a:rPr lang="en-US" sz="2800" dirty="0">
                <a:solidFill>
                  <a:schemeClr val="bg1"/>
                </a:solidFill>
                <a:latin typeface="Proxima Nova" panose="02000506030000020004" pitchFamily="2" charset="0"/>
              </a:rPr>
              <a:t>What will you get from it?</a:t>
            </a:r>
          </a:p>
          <a:p>
            <a:pPr lvl="1"/>
            <a:endParaRPr lang="en-US" sz="18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Be specific, be personal</a:t>
            </a:r>
          </a:p>
          <a:p>
            <a:endParaRPr lang="en-US" sz="18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Length: maximum 200 words</a:t>
            </a:r>
          </a:p>
        </p:txBody>
      </p:sp>
      <p:sp>
        <p:nvSpPr>
          <p:cNvPr id="11" name="Donut 10">
            <a:extLst>
              <a:ext uri="{FF2B5EF4-FFF2-40B4-BE49-F238E27FC236}">
                <a16:creationId xmlns:a16="http://schemas.microsoft.com/office/drawing/2014/main" id="{02D55DF3-B34A-A742-960D-B5928EFFF99C}"/>
              </a:ext>
            </a:extLst>
          </p:cNvPr>
          <p:cNvSpPr/>
          <p:nvPr/>
        </p:nvSpPr>
        <p:spPr>
          <a:xfrm>
            <a:off x="6730032" y="3957311"/>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TextBox 11">
            <a:extLst>
              <a:ext uri="{FF2B5EF4-FFF2-40B4-BE49-F238E27FC236}">
                <a16:creationId xmlns:a16="http://schemas.microsoft.com/office/drawing/2014/main" id="{9839C69E-48A1-1D48-A476-F673DD50DB64}"/>
              </a:ext>
            </a:extLst>
          </p:cNvPr>
          <p:cNvSpPr txBox="1"/>
          <p:nvPr/>
        </p:nvSpPr>
        <p:spPr>
          <a:xfrm>
            <a:off x="7098763" y="4742438"/>
            <a:ext cx="1643876"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3</a:t>
            </a:r>
          </a:p>
        </p:txBody>
      </p:sp>
    </p:spTree>
    <p:custDataLst>
      <p:tags r:id="rId2"/>
    </p:custDataLst>
    <p:extLst>
      <p:ext uri="{BB962C8B-B14F-4D97-AF65-F5344CB8AC3E}">
        <p14:creationId xmlns:p14="http://schemas.microsoft.com/office/powerpoint/2010/main" val="2858064853"/>
      </p:ext>
    </p:extLst>
  </p:cSld>
  <p:clrMapOvr>
    <a:masterClrMapping/>
  </p:clrMapOvr>
  <mc:AlternateContent xmlns:mc="http://schemas.openxmlformats.org/markup-compatibility/2006" xmlns:p14="http://schemas.microsoft.com/office/powerpoint/2010/main">
    <mc:Choice Requires="p14">
      <p:transition spd="slow" p14:dur="2000" advTm="73693"/>
    </mc:Choice>
    <mc:Fallback xmlns="">
      <p:transition spd="slow" advTm="736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0" y="1152973"/>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1315"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934826" y="299258"/>
            <a:ext cx="8267595" cy="6970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005D99"/>
                </a:solidFill>
                <a:latin typeface="Proxima Nova" panose="02000506030000020004" pitchFamily="2" charset="0"/>
              </a:rPr>
              <a:t>Budget Outline and Justification</a:t>
            </a:r>
          </a:p>
        </p:txBody>
      </p:sp>
      <p:sp>
        <p:nvSpPr>
          <p:cNvPr id="7" name="Content Placeholder 2"/>
          <p:cNvSpPr txBox="1">
            <a:spLocks/>
          </p:cNvSpPr>
          <p:nvPr/>
        </p:nvSpPr>
        <p:spPr>
          <a:xfrm>
            <a:off x="417985" y="1649650"/>
            <a:ext cx="7133749" cy="49090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solidFill>
                <a:latin typeface="Proxima Nova" panose="02000506030000020004" pitchFamily="2" charset="0"/>
              </a:rPr>
              <a:t>Awards may not exceed $1,500</a:t>
            </a:r>
          </a:p>
          <a:p>
            <a:pPr marL="0" indent="0">
              <a:buNone/>
            </a:pPr>
            <a:endParaRPr lang="en-US" sz="30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Travel requests should reflect actual transportation costs (not per diem)</a:t>
            </a:r>
          </a:p>
          <a:p>
            <a:endParaRPr lang="en-US" sz="30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Length: approximately 1 page </a:t>
            </a:r>
          </a:p>
          <a:p>
            <a:endParaRPr lang="en-US" sz="30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Budget items are usually items that are directly related to carrying out the research project</a:t>
            </a:r>
          </a:p>
        </p:txBody>
      </p:sp>
      <p:sp>
        <p:nvSpPr>
          <p:cNvPr id="10" name="Donut 9">
            <a:extLst>
              <a:ext uri="{FF2B5EF4-FFF2-40B4-BE49-F238E27FC236}">
                <a16:creationId xmlns:a16="http://schemas.microsoft.com/office/drawing/2014/main" id="{368B039D-CE25-3549-A229-A287BC78D29E}"/>
              </a:ext>
            </a:extLst>
          </p:cNvPr>
          <p:cNvSpPr/>
          <p:nvPr/>
        </p:nvSpPr>
        <p:spPr>
          <a:xfrm>
            <a:off x="6932934" y="2963099"/>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1" name="TextBox 10">
            <a:extLst>
              <a:ext uri="{FF2B5EF4-FFF2-40B4-BE49-F238E27FC236}">
                <a16:creationId xmlns:a16="http://schemas.microsoft.com/office/drawing/2014/main" id="{1BA28E53-0623-2647-B366-275F8225DA4C}"/>
              </a:ext>
            </a:extLst>
          </p:cNvPr>
          <p:cNvSpPr txBox="1"/>
          <p:nvPr/>
        </p:nvSpPr>
        <p:spPr>
          <a:xfrm>
            <a:off x="7212472" y="3748226"/>
            <a:ext cx="1513543"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4</a:t>
            </a:r>
          </a:p>
        </p:txBody>
      </p:sp>
    </p:spTree>
    <p:custDataLst>
      <p:tags r:id="rId2"/>
    </p:custDataLst>
    <p:extLst>
      <p:ext uri="{BB962C8B-B14F-4D97-AF65-F5344CB8AC3E}">
        <p14:creationId xmlns:p14="http://schemas.microsoft.com/office/powerpoint/2010/main" val="1924699369"/>
      </p:ext>
    </p:extLst>
  </p:cSld>
  <p:clrMapOvr>
    <a:masterClrMapping/>
  </p:clrMapOvr>
  <mc:AlternateContent xmlns:mc="http://schemas.openxmlformats.org/markup-compatibility/2006" xmlns:p14="http://schemas.microsoft.com/office/powerpoint/2010/main">
    <mc:Choice Requires="p14">
      <p:transition spd="slow" p14:dur="2000" advTm="141649"/>
    </mc:Choice>
    <mc:Fallback xmlns="">
      <p:transition spd="slow" advTm="141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0" y="1152973"/>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2341"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7" name="Content Placeholder 2"/>
          <p:cNvSpPr txBox="1">
            <a:spLocks/>
          </p:cNvSpPr>
          <p:nvPr/>
        </p:nvSpPr>
        <p:spPr>
          <a:xfrm>
            <a:off x="178025" y="1658641"/>
            <a:ext cx="7307561" cy="48905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solidFill>
                <a:latin typeface="Proxima Nova" panose="02000506030000020004" pitchFamily="2" charset="0"/>
              </a:rPr>
              <a:t>Books are typically not funded because you can get them from Inter-library loan</a:t>
            </a:r>
          </a:p>
          <a:p>
            <a:endParaRPr lang="en-US" sz="2400" dirty="0">
              <a:solidFill>
                <a:schemeClr val="bg1"/>
              </a:solidFill>
              <a:latin typeface="Proxima Nova" panose="02000506030000020004" pitchFamily="2" charset="0"/>
            </a:endParaRPr>
          </a:p>
          <a:p>
            <a:r>
              <a:rPr lang="en-US" sz="3000" dirty="0">
                <a:solidFill>
                  <a:schemeClr val="bg1"/>
                </a:solidFill>
                <a:latin typeface="Proxima Nova" panose="02000506030000020004" pitchFamily="2" charset="0"/>
              </a:rPr>
              <a:t>Equipment purchases </a:t>
            </a:r>
            <a:r>
              <a:rPr lang="en-US" sz="3000" dirty="0" smtClean="0">
                <a:solidFill>
                  <a:schemeClr val="bg1"/>
                </a:solidFill>
                <a:latin typeface="Proxima Nova" panose="02000506030000020004" pitchFamily="2" charset="0"/>
              </a:rPr>
              <a:t>must be justified and will </a:t>
            </a:r>
            <a:r>
              <a:rPr lang="en-US" sz="3000" dirty="0">
                <a:solidFill>
                  <a:schemeClr val="bg1"/>
                </a:solidFill>
                <a:latin typeface="Proxima Nova" panose="02000506030000020004" pitchFamily="2" charset="0"/>
              </a:rPr>
              <a:t>be retained by PUF</a:t>
            </a:r>
          </a:p>
          <a:p>
            <a:endParaRPr lang="en-US" sz="2400" dirty="0">
              <a:solidFill>
                <a:schemeClr val="bg1"/>
              </a:solidFill>
              <a:latin typeface="Proxima Nova" panose="02000506030000020004" pitchFamily="2" charset="0"/>
            </a:endParaRPr>
          </a:p>
          <a:p>
            <a:r>
              <a:rPr lang="en-US" sz="3000" dirty="0" smtClean="0">
                <a:solidFill>
                  <a:schemeClr val="bg1"/>
                </a:solidFill>
                <a:latin typeface="Proxima Nova" panose="02000506030000020004" pitchFamily="2" charset="0"/>
              </a:rPr>
              <a:t>Equipment/supplies commonly found in the research environment </a:t>
            </a:r>
            <a:r>
              <a:rPr lang="en-US" sz="3000" dirty="0" smtClean="0">
                <a:solidFill>
                  <a:schemeClr val="bg1"/>
                </a:solidFill>
                <a:latin typeface="Proxima Nova" panose="02000506030000020004" pitchFamily="2" charset="0"/>
              </a:rPr>
              <a:t>require justification </a:t>
            </a:r>
            <a:r>
              <a:rPr lang="en-US" sz="3000" dirty="0">
                <a:solidFill>
                  <a:schemeClr val="bg1"/>
                </a:solidFill>
                <a:latin typeface="Proxima Nova" panose="02000506030000020004" pitchFamily="2" charset="0"/>
              </a:rPr>
              <a:t>(including computer software). </a:t>
            </a:r>
            <a:r>
              <a:rPr lang="en-US" sz="3000" dirty="0" smtClean="0">
                <a:solidFill>
                  <a:schemeClr val="bg1"/>
                </a:solidFill>
                <a:latin typeface="Proxima Nova" panose="02000506030000020004" pitchFamily="2" charset="0"/>
              </a:rPr>
              <a:t>Items like </a:t>
            </a:r>
            <a:r>
              <a:rPr lang="en-US" sz="3000" dirty="0">
                <a:solidFill>
                  <a:schemeClr val="bg1"/>
                </a:solidFill>
                <a:latin typeface="Proxima Nova" panose="02000506030000020004" pitchFamily="2" charset="0"/>
              </a:rPr>
              <a:t>test tube racks or SPSS software is typically not </a:t>
            </a:r>
            <a:r>
              <a:rPr lang="en-US" sz="3000" dirty="0" smtClean="0">
                <a:solidFill>
                  <a:schemeClr val="bg1"/>
                </a:solidFill>
                <a:latin typeface="Proxima Nova" panose="02000506030000020004" pitchFamily="2" charset="0"/>
              </a:rPr>
              <a:t>funded.</a:t>
            </a:r>
            <a:endParaRPr lang="en-US" sz="3000" dirty="0">
              <a:solidFill>
                <a:schemeClr val="bg1"/>
              </a:solidFill>
              <a:latin typeface="Proxima Nova" panose="02000506030000020004" pitchFamily="2" charset="0"/>
            </a:endParaRPr>
          </a:p>
        </p:txBody>
      </p:sp>
      <p:sp>
        <p:nvSpPr>
          <p:cNvPr id="11" name="Title 1">
            <a:extLst>
              <a:ext uri="{FF2B5EF4-FFF2-40B4-BE49-F238E27FC236}">
                <a16:creationId xmlns:a16="http://schemas.microsoft.com/office/drawing/2014/main" id="{5E75C147-A6E6-7746-B8B0-7AB9E9EA195A}"/>
              </a:ext>
            </a:extLst>
          </p:cNvPr>
          <p:cNvSpPr txBox="1">
            <a:spLocks/>
          </p:cNvSpPr>
          <p:nvPr/>
        </p:nvSpPr>
        <p:spPr>
          <a:xfrm>
            <a:off x="994317" y="291546"/>
            <a:ext cx="8296560" cy="6970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rgbClr val="005D99"/>
                </a:solidFill>
                <a:latin typeface="Proxima Nova" panose="02000506030000020004" pitchFamily="2" charset="0"/>
              </a:rPr>
              <a:t>Budget Outline and Justification</a:t>
            </a:r>
          </a:p>
        </p:txBody>
      </p:sp>
      <p:sp>
        <p:nvSpPr>
          <p:cNvPr id="12" name="Donut 11">
            <a:extLst>
              <a:ext uri="{FF2B5EF4-FFF2-40B4-BE49-F238E27FC236}">
                <a16:creationId xmlns:a16="http://schemas.microsoft.com/office/drawing/2014/main" id="{4314D5AD-5044-AD4B-822E-A94FC74AB0BB}"/>
              </a:ext>
            </a:extLst>
          </p:cNvPr>
          <p:cNvSpPr/>
          <p:nvPr/>
        </p:nvSpPr>
        <p:spPr>
          <a:xfrm>
            <a:off x="7128299" y="4624188"/>
            <a:ext cx="1837676" cy="1999259"/>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a:extLst>
              <a:ext uri="{FF2B5EF4-FFF2-40B4-BE49-F238E27FC236}">
                <a16:creationId xmlns:a16="http://schemas.microsoft.com/office/drawing/2014/main" id="{4E0E81C9-4DDD-D04D-9017-2E052EE534B8}"/>
              </a:ext>
            </a:extLst>
          </p:cNvPr>
          <p:cNvSpPr txBox="1"/>
          <p:nvPr/>
        </p:nvSpPr>
        <p:spPr>
          <a:xfrm>
            <a:off x="7385702" y="5346818"/>
            <a:ext cx="1580273"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4</a:t>
            </a:r>
          </a:p>
        </p:txBody>
      </p:sp>
    </p:spTree>
    <p:custDataLst>
      <p:tags r:id="rId2"/>
    </p:custDataLst>
    <p:extLst>
      <p:ext uri="{BB962C8B-B14F-4D97-AF65-F5344CB8AC3E}">
        <p14:creationId xmlns:p14="http://schemas.microsoft.com/office/powerpoint/2010/main" val="3613286044"/>
      </p:ext>
    </p:extLst>
  </p:cSld>
  <p:clrMapOvr>
    <a:masterClrMapping/>
  </p:clrMapOvr>
  <mc:AlternateContent xmlns:mc="http://schemas.openxmlformats.org/markup-compatibility/2006" xmlns:p14="http://schemas.microsoft.com/office/powerpoint/2010/main">
    <mc:Choice Requires="p14">
      <p:transition spd="slow" p14:dur="2000" advTm="104125"/>
    </mc:Choice>
    <mc:Fallback xmlns="">
      <p:transition spd="slow" advTm="104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0" y="1152973"/>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3362"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1141193" y="266363"/>
            <a:ext cx="7824782" cy="79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Non-Funded Budget Items</a:t>
            </a:r>
          </a:p>
        </p:txBody>
      </p:sp>
      <p:sp>
        <p:nvSpPr>
          <p:cNvPr id="7" name="Content Placeholder 2"/>
          <p:cNvSpPr txBox="1">
            <a:spLocks/>
          </p:cNvSpPr>
          <p:nvPr/>
        </p:nvSpPr>
        <p:spPr>
          <a:xfrm>
            <a:off x="484296" y="1642132"/>
            <a:ext cx="6937267" cy="457657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900" dirty="0">
                <a:solidFill>
                  <a:schemeClr val="bg1"/>
                </a:solidFill>
                <a:latin typeface="Proxima Nova" panose="02000506030000020004" pitchFamily="2" charset="0"/>
              </a:rPr>
              <a:t>Items that are </a:t>
            </a:r>
            <a:r>
              <a:rPr lang="en-US" sz="3900" u="sng" dirty="0">
                <a:solidFill>
                  <a:schemeClr val="bg1"/>
                </a:solidFill>
                <a:latin typeface="Proxima Nova" panose="02000506030000020004" pitchFamily="2" charset="0"/>
              </a:rPr>
              <a:t>NOT</a:t>
            </a:r>
            <a:r>
              <a:rPr lang="en-US" sz="3900" dirty="0">
                <a:solidFill>
                  <a:schemeClr val="bg1"/>
                </a:solidFill>
                <a:latin typeface="Proxima Nova" panose="02000506030000020004" pitchFamily="2" charset="0"/>
              </a:rPr>
              <a:t> funded:</a:t>
            </a:r>
            <a:endParaRPr lang="en-US" sz="1700" dirty="0">
              <a:solidFill>
                <a:schemeClr val="bg1"/>
              </a:solidFill>
              <a:latin typeface="Proxima Nova" panose="02000506030000020004" pitchFamily="2" charset="0"/>
            </a:endParaRPr>
          </a:p>
          <a:p>
            <a:r>
              <a:rPr lang="en-US" sz="3500" dirty="0">
                <a:solidFill>
                  <a:schemeClr val="bg1"/>
                </a:solidFill>
                <a:latin typeface="Proxima Nova" panose="02000506030000020004" pitchFamily="2" charset="0"/>
              </a:rPr>
              <a:t>Memberships</a:t>
            </a:r>
          </a:p>
          <a:p>
            <a:pPr marL="0" indent="0">
              <a:buNone/>
            </a:pPr>
            <a:endParaRPr lang="en-US" sz="1700" dirty="0">
              <a:solidFill>
                <a:schemeClr val="bg1"/>
              </a:solidFill>
              <a:latin typeface="Proxima Nova" panose="02000506030000020004" pitchFamily="2" charset="0"/>
            </a:endParaRPr>
          </a:p>
          <a:p>
            <a:r>
              <a:rPr lang="en-US" sz="3500" dirty="0">
                <a:solidFill>
                  <a:schemeClr val="bg1"/>
                </a:solidFill>
                <a:latin typeface="Proxima Nova" panose="02000506030000020004" pitchFamily="2" charset="0"/>
              </a:rPr>
              <a:t>Salaries</a:t>
            </a:r>
          </a:p>
          <a:p>
            <a:pPr marL="0" indent="0">
              <a:buNone/>
            </a:pPr>
            <a:endParaRPr lang="en-US" sz="1700" dirty="0">
              <a:solidFill>
                <a:schemeClr val="bg1"/>
              </a:solidFill>
              <a:latin typeface="Proxima Nova" panose="02000506030000020004" pitchFamily="2" charset="0"/>
            </a:endParaRPr>
          </a:p>
          <a:p>
            <a:r>
              <a:rPr lang="en-US" sz="3500" dirty="0">
                <a:solidFill>
                  <a:schemeClr val="bg1"/>
                </a:solidFill>
                <a:latin typeface="Proxima Nova" panose="02000506030000020004" pitchFamily="2" charset="0"/>
              </a:rPr>
              <a:t>Parking Permits</a:t>
            </a:r>
          </a:p>
          <a:p>
            <a:pPr marL="0" indent="0">
              <a:buNone/>
            </a:pPr>
            <a:endParaRPr lang="en-US" sz="1700" dirty="0">
              <a:solidFill>
                <a:schemeClr val="bg1"/>
              </a:solidFill>
              <a:latin typeface="Proxima Nova" panose="02000506030000020004" pitchFamily="2" charset="0"/>
            </a:endParaRPr>
          </a:p>
          <a:p>
            <a:r>
              <a:rPr lang="en-US" sz="3500" dirty="0">
                <a:solidFill>
                  <a:schemeClr val="bg1"/>
                </a:solidFill>
                <a:latin typeface="Proxima Nova" panose="02000506030000020004" pitchFamily="2" charset="0"/>
              </a:rPr>
              <a:t>Travel to present at or attend a conference (apply for the Undergraduate Travel </a:t>
            </a:r>
            <a:r>
              <a:rPr lang="en-US" sz="3500" dirty="0" smtClean="0">
                <a:solidFill>
                  <a:schemeClr val="bg1"/>
                </a:solidFill>
                <a:latin typeface="Proxima Nova" panose="02000506030000020004" pitchFamily="2" charset="0"/>
              </a:rPr>
              <a:t>Award</a:t>
            </a:r>
          </a:p>
          <a:p>
            <a:pPr marL="0" indent="0">
              <a:buNone/>
            </a:pPr>
            <a:r>
              <a:rPr lang="en-US" sz="3500" dirty="0" smtClean="0">
                <a:solidFill>
                  <a:schemeClr val="bg1"/>
                </a:solidFill>
                <a:latin typeface="Proxima Nova" panose="02000506030000020004" pitchFamily="2" charset="0"/>
              </a:rPr>
              <a:t>)</a:t>
            </a:r>
            <a:endParaRPr lang="en-US" dirty="0">
              <a:solidFill>
                <a:schemeClr val="bg1"/>
              </a:solidFill>
              <a:latin typeface="Proxima Nova" panose="02000506030000020004" pitchFamily="2" charset="0"/>
            </a:endParaRPr>
          </a:p>
          <a:p>
            <a:endParaRPr lang="en-US" dirty="0">
              <a:solidFill>
                <a:schemeClr val="bg1"/>
              </a:solidFill>
            </a:endParaRPr>
          </a:p>
        </p:txBody>
      </p:sp>
      <p:sp>
        <p:nvSpPr>
          <p:cNvPr id="11" name="Donut 10">
            <a:extLst>
              <a:ext uri="{FF2B5EF4-FFF2-40B4-BE49-F238E27FC236}">
                <a16:creationId xmlns:a16="http://schemas.microsoft.com/office/drawing/2014/main" id="{BE62DE74-938B-FB45-9B38-E90E4363300E}"/>
              </a:ext>
            </a:extLst>
          </p:cNvPr>
          <p:cNvSpPr/>
          <p:nvPr/>
        </p:nvSpPr>
        <p:spPr>
          <a:xfrm>
            <a:off x="6897423" y="4472302"/>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TextBox 11">
            <a:extLst>
              <a:ext uri="{FF2B5EF4-FFF2-40B4-BE49-F238E27FC236}">
                <a16:creationId xmlns:a16="http://schemas.microsoft.com/office/drawing/2014/main" id="{F2BD841C-95A6-6042-8D08-87A3297B7EF6}"/>
              </a:ext>
            </a:extLst>
          </p:cNvPr>
          <p:cNvSpPr txBox="1"/>
          <p:nvPr/>
        </p:nvSpPr>
        <p:spPr>
          <a:xfrm>
            <a:off x="7176961" y="5257429"/>
            <a:ext cx="1590675"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4</a:t>
            </a:r>
          </a:p>
        </p:txBody>
      </p:sp>
    </p:spTree>
    <p:custDataLst>
      <p:tags r:id="rId2"/>
    </p:custDataLst>
    <p:extLst>
      <p:ext uri="{BB962C8B-B14F-4D97-AF65-F5344CB8AC3E}">
        <p14:creationId xmlns:p14="http://schemas.microsoft.com/office/powerpoint/2010/main" val="2773797993"/>
      </p:ext>
    </p:extLst>
  </p:cSld>
  <p:clrMapOvr>
    <a:masterClrMapping/>
  </p:clrMapOvr>
  <mc:AlternateContent xmlns:mc="http://schemas.openxmlformats.org/markup-compatibility/2006" xmlns:p14="http://schemas.microsoft.com/office/powerpoint/2010/main">
    <mc:Choice Requires="p14">
      <p:transition spd="slow" p14:dur="2000" advTm="62427"/>
    </mc:Choice>
    <mc:Fallback xmlns="">
      <p:transition spd="slow" advTm="624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1251"/>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0" y="1152973"/>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4388"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1762194" y="288228"/>
            <a:ext cx="6238806" cy="555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UC Davis Transcripts</a:t>
            </a:r>
          </a:p>
        </p:txBody>
      </p:sp>
      <p:sp>
        <p:nvSpPr>
          <p:cNvPr id="9" name="Content Placeholder 2"/>
          <p:cNvSpPr txBox="1">
            <a:spLocks/>
          </p:cNvSpPr>
          <p:nvPr/>
        </p:nvSpPr>
        <p:spPr>
          <a:xfrm>
            <a:off x="484488" y="1496787"/>
            <a:ext cx="6334737"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a:solidFill>
                <a:srgbClr val="002060"/>
              </a:solidFill>
              <a:latin typeface="Proxima Nova" panose="02000506030000020004" pitchFamily="2" charset="0"/>
            </a:endParaRPr>
          </a:p>
          <a:p>
            <a:r>
              <a:rPr lang="en-US" sz="2400" dirty="0">
                <a:solidFill>
                  <a:schemeClr val="bg1"/>
                </a:solidFill>
                <a:latin typeface="Proxima Nova" panose="02000506030000020004" pitchFamily="2" charset="0"/>
              </a:rPr>
              <a:t>Go to: http:// myucdavis.edu. Click on “myrecords”, then “academics” and select “unofficial transcripts”</a:t>
            </a:r>
          </a:p>
          <a:p>
            <a:pPr marL="0" indent="0">
              <a:buFont typeface="Arial" panose="020B0604020202020204" pitchFamily="34" charset="0"/>
              <a:buNone/>
            </a:pPr>
            <a:endParaRPr lang="en-US" sz="2400" dirty="0">
              <a:solidFill>
                <a:schemeClr val="bg1"/>
              </a:solidFill>
              <a:latin typeface="Proxima Nova" panose="02000506030000020004" pitchFamily="2" charset="0"/>
            </a:endParaRPr>
          </a:p>
          <a:p>
            <a:r>
              <a:rPr lang="en-US" sz="2400" dirty="0">
                <a:solidFill>
                  <a:schemeClr val="bg1"/>
                </a:solidFill>
                <a:latin typeface="Proxima Nova" panose="02000506030000020004" pitchFamily="2" charset="0"/>
              </a:rPr>
              <a:t>Unofficial transcripts will work for this purpose.  Do NOT upload official 3rd party protected transcripts!  </a:t>
            </a:r>
          </a:p>
          <a:p>
            <a:endParaRPr lang="en-US" sz="2400" dirty="0">
              <a:solidFill>
                <a:schemeClr val="bg1"/>
              </a:solidFill>
              <a:latin typeface="Proxima Nova" panose="02000506030000020004" pitchFamily="2" charset="0"/>
            </a:endParaRPr>
          </a:p>
          <a:p>
            <a:r>
              <a:rPr lang="en-US" sz="2400" dirty="0">
                <a:solidFill>
                  <a:schemeClr val="bg1"/>
                </a:solidFill>
                <a:latin typeface="Proxima Nova" panose="02000506030000020004" pitchFamily="2" charset="0"/>
              </a:rPr>
              <a:t>Use your browser’s print feature to make a pdf and save to your </a:t>
            </a:r>
            <a:r>
              <a:rPr lang="en-US" sz="2400" dirty="0" smtClean="0">
                <a:solidFill>
                  <a:schemeClr val="bg1"/>
                </a:solidFill>
                <a:latin typeface="Proxima Nova" panose="02000506030000020004" pitchFamily="2" charset="0"/>
              </a:rPr>
              <a:t>computer so it’s ready for you to upload into your application</a:t>
            </a:r>
            <a:endParaRPr lang="en-US" sz="2400" dirty="0">
              <a:solidFill>
                <a:schemeClr val="bg1"/>
              </a:solidFill>
              <a:latin typeface="Proxima Nova" panose="02000506030000020004" pitchFamily="2" charset="0"/>
            </a:endParaRPr>
          </a:p>
        </p:txBody>
      </p:sp>
      <p:sp>
        <p:nvSpPr>
          <p:cNvPr id="11" name="Donut 10">
            <a:extLst>
              <a:ext uri="{FF2B5EF4-FFF2-40B4-BE49-F238E27FC236}">
                <a16:creationId xmlns:a16="http://schemas.microsoft.com/office/drawing/2014/main" id="{97CACC4D-5B0B-A74B-8F6D-9D59CD3B5562}"/>
              </a:ext>
            </a:extLst>
          </p:cNvPr>
          <p:cNvSpPr/>
          <p:nvPr/>
        </p:nvSpPr>
        <p:spPr>
          <a:xfrm>
            <a:off x="6999631" y="1658124"/>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TextBox 11">
            <a:extLst>
              <a:ext uri="{FF2B5EF4-FFF2-40B4-BE49-F238E27FC236}">
                <a16:creationId xmlns:a16="http://schemas.microsoft.com/office/drawing/2014/main" id="{6E4A55CB-70C7-394C-B2F8-20EB3ED790E7}"/>
              </a:ext>
            </a:extLst>
          </p:cNvPr>
          <p:cNvSpPr txBox="1"/>
          <p:nvPr/>
        </p:nvSpPr>
        <p:spPr>
          <a:xfrm>
            <a:off x="7279169" y="2443251"/>
            <a:ext cx="1560031"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5</a:t>
            </a:r>
          </a:p>
        </p:txBody>
      </p:sp>
    </p:spTree>
    <p:custDataLst>
      <p:tags r:id="rId2"/>
    </p:custDataLst>
    <p:extLst>
      <p:ext uri="{BB962C8B-B14F-4D97-AF65-F5344CB8AC3E}">
        <p14:creationId xmlns:p14="http://schemas.microsoft.com/office/powerpoint/2010/main" val="2936605677"/>
      </p:ext>
    </p:extLst>
  </p:cSld>
  <p:clrMapOvr>
    <a:masterClrMapping/>
  </p:clrMapOvr>
  <mc:AlternateContent xmlns:mc="http://schemas.openxmlformats.org/markup-compatibility/2006" xmlns:p14="http://schemas.microsoft.com/office/powerpoint/2010/main">
    <mc:Choice Requires="p14">
      <p:transition spd="slow" p14:dur="2000" advTm="60059"/>
    </mc:Choice>
    <mc:Fallback xmlns="">
      <p:transition spd="slow" advTm="60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5">
            <a:extLst>
              <a:ext uri="{28A0092B-C50C-407E-A947-70E740481C1C}">
                <a14:useLocalDpi xmlns:a14="http://schemas.microsoft.com/office/drawing/2010/main" val="0"/>
              </a:ext>
            </a:extLst>
          </a:blip>
          <a:srcRect l="28926" t="-1594" r="13538" b="-1"/>
          <a:stretch/>
        </p:blipFill>
        <p:spPr bwMode="auto">
          <a:xfrm>
            <a:off x="0" y="1152973"/>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6433" name="Document" r:id="rId6" imgW="5875335" imgH="1106186" progId="Word.Document.12">
                  <p:embed/>
                </p:oleObj>
              </mc:Choice>
              <mc:Fallback>
                <p:oleObj name="Document" r:id="rId6" imgW="5875335" imgH="1106186" progId="Word.Document.12">
                  <p:embed/>
                  <p:pic>
                    <p:nvPicPr>
                      <p:cNvPr id="0" name=""/>
                      <p:cNvPicPr>
                        <a:picLocks noChangeAspect="1" noChangeArrowheads="1"/>
                      </p:cNvPicPr>
                      <p:nvPr/>
                    </p:nvPicPr>
                    <p:blipFill>
                      <a:blip r:embed="rId7"/>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1319218" y="291145"/>
            <a:ext cx="769302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Letter of Recommendation</a:t>
            </a:r>
          </a:p>
        </p:txBody>
      </p:sp>
      <p:sp>
        <p:nvSpPr>
          <p:cNvPr id="11" name="Content Placeholder 2"/>
          <p:cNvSpPr txBox="1">
            <a:spLocks/>
          </p:cNvSpPr>
          <p:nvPr/>
        </p:nvSpPr>
        <p:spPr>
          <a:xfrm>
            <a:off x="350980" y="4600740"/>
            <a:ext cx="6285187" cy="3467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800" dirty="0" smtClean="0">
                <a:solidFill>
                  <a:schemeClr val="bg1"/>
                </a:solidFill>
                <a:latin typeface="Proxima Nova" panose="02000506030000020004" pitchFamily="2" charset="0"/>
              </a:rPr>
              <a:t>They </a:t>
            </a:r>
            <a:r>
              <a:rPr lang="en-US" sz="1800" dirty="0">
                <a:solidFill>
                  <a:schemeClr val="bg1"/>
                </a:solidFill>
                <a:latin typeface="Proxima Nova" panose="02000506030000020004" pitchFamily="2" charset="0"/>
              </a:rPr>
              <a:t>will not be able to upload a letter until you submit your application.</a:t>
            </a:r>
          </a:p>
          <a:p>
            <a:pPr>
              <a:lnSpc>
                <a:spcPct val="120000"/>
              </a:lnSpc>
            </a:pPr>
            <a:r>
              <a:rPr lang="en-US" sz="1800" dirty="0" smtClean="0">
                <a:solidFill>
                  <a:schemeClr val="bg1"/>
                </a:solidFill>
                <a:latin typeface="Proxima Nova" panose="02000506030000020004" pitchFamily="2" charset="0"/>
              </a:rPr>
              <a:t>The </a:t>
            </a:r>
            <a:r>
              <a:rPr lang="en-US" sz="1800" dirty="0">
                <a:solidFill>
                  <a:schemeClr val="bg1"/>
                </a:solidFill>
                <a:latin typeface="Proxima Nova" panose="02000506030000020004" pitchFamily="2" charset="0"/>
              </a:rPr>
              <a:t>professor will also have to fill out the “Contracts and Grants” Analyst’s </a:t>
            </a:r>
            <a:r>
              <a:rPr lang="en-US" sz="1800" dirty="0" smtClean="0">
                <a:solidFill>
                  <a:schemeClr val="bg1"/>
                </a:solidFill>
                <a:latin typeface="Proxima Nova" panose="02000506030000020004" pitchFamily="2" charset="0"/>
              </a:rPr>
              <a:t>(or other finance contact) name </a:t>
            </a:r>
            <a:r>
              <a:rPr lang="en-US" sz="1800" dirty="0">
                <a:solidFill>
                  <a:schemeClr val="bg1"/>
                </a:solidFill>
                <a:latin typeface="Proxima Nova" panose="02000506030000020004" pitchFamily="2" charset="0"/>
              </a:rPr>
              <a:t>and email address</a:t>
            </a:r>
            <a:r>
              <a:rPr lang="en-US" sz="1800" dirty="0" smtClean="0">
                <a:solidFill>
                  <a:schemeClr val="bg1"/>
                </a:solidFill>
                <a:latin typeface="Proxima Nova" panose="02000506030000020004" pitchFamily="2" charset="0"/>
              </a:rPr>
              <a:t>. </a:t>
            </a:r>
            <a:endParaRPr lang="en-US" sz="1800" dirty="0">
              <a:solidFill>
                <a:schemeClr val="bg1"/>
              </a:solidFill>
              <a:latin typeface="Proxima Nova" panose="02000506030000020004" pitchFamily="2" charset="0"/>
            </a:endParaRPr>
          </a:p>
          <a:p>
            <a:pPr marL="0" indent="0">
              <a:buNone/>
            </a:pPr>
            <a:endParaRPr lang="en-US" sz="1800" dirty="0">
              <a:solidFill>
                <a:schemeClr val="bg1"/>
              </a:solidFill>
            </a:endParaRPr>
          </a:p>
        </p:txBody>
      </p:sp>
      <p:sp>
        <p:nvSpPr>
          <p:cNvPr id="12" name="Donut 11">
            <a:extLst>
              <a:ext uri="{FF2B5EF4-FFF2-40B4-BE49-F238E27FC236}">
                <a16:creationId xmlns:a16="http://schemas.microsoft.com/office/drawing/2014/main" id="{0B6F5E6F-79DE-F147-B528-0DE5EF4A339E}"/>
              </a:ext>
            </a:extLst>
          </p:cNvPr>
          <p:cNvSpPr/>
          <p:nvPr/>
        </p:nvSpPr>
        <p:spPr>
          <a:xfrm>
            <a:off x="6966990" y="4406043"/>
            <a:ext cx="1878915" cy="1928497"/>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a:extLst>
              <a:ext uri="{FF2B5EF4-FFF2-40B4-BE49-F238E27FC236}">
                <a16:creationId xmlns:a16="http://schemas.microsoft.com/office/drawing/2014/main" id="{7006D4E0-43D8-B542-AC1E-1F8273E030B1}"/>
              </a:ext>
            </a:extLst>
          </p:cNvPr>
          <p:cNvSpPr txBox="1"/>
          <p:nvPr/>
        </p:nvSpPr>
        <p:spPr>
          <a:xfrm>
            <a:off x="7133320" y="5093292"/>
            <a:ext cx="1546253"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6</a:t>
            </a:r>
          </a:p>
        </p:txBody>
      </p:sp>
      <p:sp>
        <p:nvSpPr>
          <p:cNvPr id="3" name="TextBox 2"/>
          <p:cNvSpPr txBox="1"/>
          <p:nvPr/>
        </p:nvSpPr>
        <p:spPr>
          <a:xfrm>
            <a:off x="350980" y="1629068"/>
            <a:ext cx="8494925" cy="3028521"/>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dirty="0">
                <a:solidFill>
                  <a:schemeClr val="bg1"/>
                </a:solidFill>
                <a:latin typeface="Proxima Nova" panose="02000506030000020004" pitchFamily="2" charset="0"/>
              </a:rPr>
              <a:t>Once you submit your application, an email will be sent to your sponsoring professor asking them to upload the letter of support using a specific link. </a:t>
            </a:r>
          </a:p>
          <a:p>
            <a:pPr marL="285750" indent="-285750">
              <a:lnSpc>
                <a:spcPct val="120000"/>
              </a:lnSpc>
              <a:buFont typeface="Arial" panose="020B0604020202020204" pitchFamily="34" charset="0"/>
              <a:buChar char="•"/>
            </a:pPr>
            <a:endParaRPr lang="en-US" dirty="0">
              <a:solidFill>
                <a:schemeClr val="bg1"/>
              </a:solidFill>
              <a:latin typeface="Proxima Nova" panose="02000506030000020004" pitchFamily="2" charset="0"/>
            </a:endParaRPr>
          </a:p>
          <a:p>
            <a:pPr marL="285750" indent="-285750">
              <a:lnSpc>
                <a:spcPct val="120000"/>
              </a:lnSpc>
              <a:buFont typeface="Arial" panose="020B0604020202020204" pitchFamily="34" charset="0"/>
              <a:buChar char="•"/>
            </a:pPr>
            <a:r>
              <a:rPr lang="en-US" dirty="0">
                <a:solidFill>
                  <a:schemeClr val="bg1"/>
                </a:solidFill>
                <a:latin typeface="Proxima Nova" panose="02000506030000020004" pitchFamily="2" charset="0"/>
              </a:rPr>
              <a:t>Professors must upload the letters of recommendation by Thursday, Nov  11, 2021, 11:59 p.m. </a:t>
            </a:r>
          </a:p>
          <a:p>
            <a:pPr>
              <a:lnSpc>
                <a:spcPct val="120000"/>
              </a:lnSpc>
            </a:pPr>
            <a:endParaRPr lang="en-US" dirty="0">
              <a:solidFill>
                <a:schemeClr val="bg1"/>
              </a:solidFill>
              <a:latin typeface="Proxima Nova" panose="02000506030000020004" pitchFamily="2" charset="0"/>
            </a:endParaRPr>
          </a:p>
          <a:p>
            <a:pPr marL="285750" indent="-285750">
              <a:lnSpc>
                <a:spcPct val="120000"/>
              </a:lnSpc>
              <a:buFont typeface="Arial" panose="020B0604020202020204" pitchFamily="34" charset="0"/>
              <a:buChar char="•"/>
            </a:pPr>
            <a:r>
              <a:rPr lang="en-US" b="1" dirty="0">
                <a:solidFill>
                  <a:schemeClr val="accent4">
                    <a:lumMod val="60000"/>
                    <a:lumOff val="40000"/>
                  </a:schemeClr>
                </a:solidFill>
                <a:latin typeface="Proxima Nova" panose="02000506030000020004" pitchFamily="2" charset="0"/>
              </a:rPr>
              <a:t>Therefore, you would be wise to ask them to get started on the letter well in advance of the PUF application deadline! </a:t>
            </a:r>
            <a:r>
              <a:rPr lang="en-US" b="1" dirty="0" smtClean="0">
                <a:solidFill>
                  <a:schemeClr val="accent4">
                    <a:lumMod val="60000"/>
                    <a:lumOff val="40000"/>
                  </a:schemeClr>
                </a:solidFill>
                <a:latin typeface="Proxima Nova" panose="02000506030000020004" pitchFamily="2" charset="0"/>
              </a:rPr>
              <a:t> </a:t>
            </a:r>
            <a:endParaRPr lang="en-US" b="1" dirty="0">
              <a:solidFill>
                <a:schemeClr val="accent4">
                  <a:lumMod val="60000"/>
                  <a:lumOff val="40000"/>
                </a:schemeClr>
              </a:solidFill>
              <a:latin typeface="Proxima Nova" panose="02000506030000020004" pitchFamily="2" charset="0"/>
            </a:endParaRPr>
          </a:p>
          <a:p>
            <a:endParaRPr lang="en-US" dirty="0"/>
          </a:p>
        </p:txBody>
      </p:sp>
    </p:spTree>
    <p:custDataLst>
      <p:tags r:id="rId2"/>
    </p:custDataLst>
    <p:extLst>
      <p:ext uri="{BB962C8B-B14F-4D97-AF65-F5344CB8AC3E}">
        <p14:creationId xmlns:p14="http://schemas.microsoft.com/office/powerpoint/2010/main" val="355204668"/>
      </p:ext>
    </p:extLst>
  </p:cSld>
  <p:clrMapOvr>
    <a:masterClrMapping/>
  </p:clrMapOvr>
  <mc:AlternateContent xmlns:mc="http://schemas.openxmlformats.org/markup-compatibility/2006" xmlns:p14="http://schemas.microsoft.com/office/powerpoint/2010/main">
    <mc:Choice Requires="p14">
      <p:transition spd="slow" p14:dur="2000" advTm="130864"/>
    </mc:Choice>
    <mc:Fallback xmlns="">
      <p:transition spd="slow" advTm="1308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C073D1-DDC1-AE46-8F3E-616E8DFDE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5" name="Title 1"/>
          <p:cNvSpPr txBox="1">
            <a:spLocks/>
          </p:cNvSpPr>
          <p:nvPr/>
        </p:nvSpPr>
        <p:spPr>
          <a:xfrm>
            <a:off x="668604" y="2220164"/>
            <a:ext cx="8001000" cy="2165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4">
            <a:extLst>
              <a:ext uri="{28A0092B-C50C-407E-A947-70E740481C1C}">
                <a14:useLocalDpi xmlns:a14="http://schemas.microsoft.com/office/drawing/2010/main" val="0"/>
              </a:ext>
            </a:extLst>
          </a:blip>
          <a:srcRect l="19285" t="24" r="36463"/>
          <a:stretch/>
        </p:blipFill>
        <p:spPr bwMode="auto">
          <a:xfrm>
            <a:off x="0" y="5933589"/>
            <a:ext cx="9144000" cy="4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5">
            <a:extLst>
              <a:ext uri="{28A0092B-C50C-407E-A947-70E740481C1C}">
                <a14:useLocalDpi xmlns:a14="http://schemas.microsoft.com/office/drawing/2010/main" val="0"/>
              </a:ext>
            </a:extLst>
          </a:blip>
          <a:srcRect l="28926" t="-1594" r="13538" b="-1"/>
          <a:stretch/>
        </p:blipFill>
        <p:spPr bwMode="auto">
          <a:xfrm>
            <a:off x="-4199" y="1095773"/>
            <a:ext cx="9148199"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66367" y="241119"/>
            <a:ext cx="5616919" cy="769441"/>
          </a:xfrm>
          <a:prstGeom prst="rect">
            <a:avLst/>
          </a:prstGeom>
          <a:noFill/>
        </p:spPr>
        <p:txBody>
          <a:bodyPr wrap="square" rtlCol="0">
            <a:spAutoFit/>
          </a:bodyPr>
          <a:lstStyle/>
          <a:p>
            <a:r>
              <a:rPr lang="en-US" sz="4400" b="1" dirty="0">
                <a:solidFill>
                  <a:srgbClr val="005D99"/>
                </a:solidFill>
                <a:latin typeface="Proxima Nova" panose="02000506030000020004" pitchFamily="2" charset="0"/>
              </a:rPr>
              <a:t>Selection Process</a:t>
            </a:r>
          </a:p>
        </p:txBody>
      </p:sp>
      <p:sp>
        <p:nvSpPr>
          <p:cNvPr id="10" name="Content Placeholder 2"/>
          <p:cNvSpPr txBox="1">
            <a:spLocks/>
          </p:cNvSpPr>
          <p:nvPr/>
        </p:nvSpPr>
        <p:spPr>
          <a:xfrm>
            <a:off x="272100" y="1572555"/>
            <a:ext cx="6472128" cy="3944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latin typeface="Proxima Nova" panose="02000506030000020004" pitchFamily="2" charset="0"/>
              </a:rPr>
              <a:t>Each College will review applications from their own students</a:t>
            </a:r>
          </a:p>
          <a:p>
            <a:pPr marL="0" indent="0">
              <a:buNone/>
            </a:pPr>
            <a:endParaRPr lang="en-US" sz="100" dirty="0">
              <a:solidFill>
                <a:srgbClr val="002060"/>
              </a:solidFill>
              <a:latin typeface="Proxima Nova" panose="02000506030000020004" pitchFamily="2" charset="0"/>
            </a:endParaRPr>
          </a:p>
          <a:p>
            <a:r>
              <a:rPr lang="en-US" sz="2400" dirty="0">
                <a:solidFill>
                  <a:srgbClr val="002060"/>
                </a:solidFill>
                <a:latin typeface="Proxima Nova" panose="02000506030000020004" pitchFamily="2" charset="0"/>
              </a:rPr>
              <a:t>Each College’s  Awards and Prizes Committee reads and ranks all proposals</a:t>
            </a:r>
          </a:p>
          <a:p>
            <a:pPr marL="0" indent="0">
              <a:buNone/>
            </a:pPr>
            <a:endParaRPr lang="en-US" sz="100" dirty="0">
              <a:solidFill>
                <a:srgbClr val="002060"/>
              </a:solidFill>
              <a:latin typeface="Proxima Nova" panose="02000506030000020004" pitchFamily="2" charset="0"/>
            </a:endParaRPr>
          </a:p>
          <a:p>
            <a:r>
              <a:rPr lang="en-US" sz="2400" dirty="0">
                <a:solidFill>
                  <a:srgbClr val="002060"/>
                </a:solidFill>
                <a:latin typeface="Proxima Nova" panose="02000506030000020004" pitchFamily="2" charset="0"/>
              </a:rPr>
              <a:t>Funding is awarded to the top applications from each College, as budget allows</a:t>
            </a:r>
          </a:p>
          <a:p>
            <a:pPr marL="0" indent="0">
              <a:buNone/>
            </a:pPr>
            <a:endParaRPr lang="en-US" sz="100" dirty="0">
              <a:solidFill>
                <a:srgbClr val="002060"/>
              </a:solidFill>
              <a:latin typeface="Proxima Nova" panose="02000506030000020004" pitchFamily="2" charset="0"/>
            </a:endParaRPr>
          </a:p>
          <a:p>
            <a:r>
              <a:rPr lang="en-US" sz="2400" dirty="0">
                <a:solidFill>
                  <a:srgbClr val="002060"/>
                </a:solidFill>
                <a:latin typeface="Proxima Nova" panose="02000506030000020004" pitchFamily="2" charset="0"/>
              </a:rPr>
              <a:t>Award letters are sent to students and </a:t>
            </a:r>
            <a:r>
              <a:rPr lang="en-US" sz="2400" dirty="0" smtClean="0">
                <a:solidFill>
                  <a:srgbClr val="002060"/>
                </a:solidFill>
                <a:latin typeface="Proxima Nova" panose="02000506030000020004" pitchFamily="2" charset="0"/>
              </a:rPr>
              <a:t>sponsors with a cc: to the finance contact</a:t>
            </a:r>
            <a:r>
              <a:rPr lang="en-US" sz="2400" dirty="0">
                <a:solidFill>
                  <a:srgbClr val="002060"/>
                </a:solidFill>
                <a:latin typeface="Proxima Nova" panose="02000506030000020004" pitchFamily="2" charset="0"/>
              </a:rPr>
              <a:t> </a:t>
            </a:r>
            <a:r>
              <a:rPr lang="en-US" sz="2400" dirty="0" smtClean="0">
                <a:solidFill>
                  <a:srgbClr val="002060"/>
                </a:solidFill>
                <a:latin typeface="Proxima Nova" panose="02000506030000020004" pitchFamily="2" charset="0"/>
              </a:rPr>
              <a:t>in the faculty’s department.</a:t>
            </a:r>
          </a:p>
        </p:txBody>
      </p:sp>
      <p:pic>
        <p:nvPicPr>
          <p:cNvPr id="4" name="Picture 3">
            <a:extLst>
              <a:ext uri="{FF2B5EF4-FFF2-40B4-BE49-F238E27FC236}">
                <a16:creationId xmlns:a16="http://schemas.microsoft.com/office/drawing/2014/main" id="{101521DF-9FC9-104D-9F03-C0B2E1F7F8F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97" t="5280" r="8499" b="23692"/>
          <a:stretch/>
        </p:blipFill>
        <p:spPr>
          <a:xfrm rot="939396">
            <a:off x="6694654" y="3489660"/>
            <a:ext cx="2659391" cy="145654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86949059"/>
      </p:ext>
    </p:extLst>
  </p:cSld>
  <p:clrMapOvr>
    <a:masterClrMapping/>
  </p:clrMapOvr>
  <mc:AlternateContent xmlns:mc="http://schemas.openxmlformats.org/markup-compatibility/2006" xmlns:p14="http://schemas.microsoft.com/office/powerpoint/2010/main">
    <mc:Choice Requires="p14">
      <p:transition spd="slow" p14:dur="2000" advTm="130143"/>
    </mc:Choice>
    <mc:Fallback xmlns="">
      <p:transition spd="slow" advTm="130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8604" y="2220164"/>
            <a:ext cx="8001000" cy="2165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l="19285" t="24" r="36463"/>
          <a:stretch/>
        </p:blipFill>
        <p:spPr bwMode="auto">
          <a:xfrm>
            <a:off x="0" y="5933589"/>
            <a:ext cx="9148200" cy="4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1" y="1233314"/>
            <a:ext cx="9148199"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020" y="228615"/>
            <a:ext cx="963168" cy="993648"/>
          </a:xfrm>
          <a:prstGeom prst="rect">
            <a:avLst/>
          </a:prstGeom>
        </p:spPr>
      </p:pic>
      <p:sp>
        <p:nvSpPr>
          <p:cNvPr id="2" name="TextBox 1"/>
          <p:cNvSpPr txBox="1"/>
          <p:nvPr/>
        </p:nvSpPr>
        <p:spPr>
          <a:xfrm>
            <a:off x="1369040" y="336998"/>
            <a:ext cx="7542993" cy="769441"/>
          </a:xfrm>
          <a:prstGeom prst="rect">
            <a:avLst/>
          </a:prstGeom>
          <a:noFill/>
        </p:spPr>
        <p:txBody>
          <a:bodyPr wrap="square" rtlCol="0">
            <a:spAutoFit/>
          </a:bodyPr>
          <a:lstStyle/>
          <a:p>
            <a:r>
              <a:rPr lang="en-US" sz="4400" b="1" dirty="0">
                <a:solidFill>
                  <a:srgbClr val="005D99"/>
                </a:solidFill>
                <a:latin typeface="Proxima Nova" panose="02000506030000020004" pitchFamily="2" charset="0"/>
              </a:rPr>
              <a:t>Selection Committee Tips</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7402"/>
          <a:stretch/>
        </p:blipFill>
        <p:spPr>
          <a:xfrm>
            <a:off x="5105045" y="1719306"/>
            <a:ext cx="3806988" cy="3960533"/>
          </a:xfrm>
          <a:prstGeom prst="rect">
            <a:avLst/>
          </a:prstGeom>
        </p:spPr>
      </p:pic>
      <p:sp>
        <p:nvSpPr>
          <p:cNvPr id="10" name="Content Placeholder 2"/>
          <p:cNvSpPr txBox="1">
            <a:spLocks/>
          </p:cNvSpPr>
          <p:nvPr/>
        </p:nvSpPr>
        <p:spPr>
          <a:xfrm>
            <a:off x="426175" y="1600185"/>
            <a:ext cx="4634098" cy="4235821"/>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002060"/>
                </a:solidFill>
                <a:latin typeface="Proxima Nova" panose="02000506030000020004" pitchFamily="2" charset="0"/>
              </a:rPr>
              <a:t>Proofread carefully</a:t>
            </a:r>
          </a:p>
          <a:p>
            <a:r>
              <a:rPr lang="en-US" sz="3200" dirty="0">
                <a:solidFill>
                  <a:srgbClr val="002060"/>
                </a:solidFill>
                <a:latin typeface="Proxima Nova" panose="02000506030000020004" pitchFamily="2" charset="0"/>
              </a:rPr>
              <a:t>Lack of attention to this type of detail reduces overall confidence in your abilities.</a:t>
            </a:r>
          </a:p>
          <a:p>
            <a:r>
              <a:rPr lang="en-US" sz="3200" dirty="0">
                <a:solidFill>
                  <a:srgbClr val="002060"/>
                </a:solidFill>
                <a:latin typeface="Proxima Nova" panose="02000506030000020004" pitchFamily="2" charset="0"/>
              </a:rPr>
              <a:t>Professor’s stated that many proposals were “incomprehensible” and they couldn’t understand </a:t>
            </a:r>
            <a:br>
              <a:rPr lang="en-US" sz="3200" dirty="0">
                <a:solidFill>
                  <a:srgbClr val="002060"/>
                </a:solidFill>
                <a:latin typeface="Proxima Nova" panose="02000506030000020004" pitchFamily="2" charset="0"/>
              </a:rPr>
            </a:br>
            <a:r>
              <a:rPr lang="en-US" sz="3200" dirty="0">
                <a:solidFill>
                  <a:srgbClr val="002060"/>
                </a:solidFill>
                <a:latin typeface="Proxima Nova" panose="02000506030000020004" pitchFamily="2" charset="0"/>
              </a:rPr>
              <a:t>“any of it”.  </a:t>
            </a:r>
          </a:p>
          <a:p>
            <a:r>
              <a:rPr lang="en-US" sz="3200" dirty="0">
                <a:solidFill>
                  <a:srgbClr val="002060"/>
                </a:solidFill>
                <a:latin typeface="Proxima Nova" panose="02000506030000020004" pitchFamily="2" charset="0"/>
              </a:rPr>
              <a:t>Be sure to give context to the proposal and state why it is important, what does it mean, what is the significance and/or is the idea new. </a:t>
            </a:r>
          </a:p>
          <a:p>
            <a:endParaRPr lang="en-US" dirty="0">
              <a:solidFill>
                <a:srgbClr val="002060"/>
              </a:solidFill>
            </a:endParaRPr>
          </a:p>
          <a:p>
            <a:endParaRPr lang="en-US" dirty="0">
              <a:solidFill>
                <a:srgbClr val="002060"/>
              </a:solidFill>
            </a:endParaRPr>
          </a:p>
        </p:txBody>
      </p:sp>
    </p:spTree>
    <p:custDataLst>
      <p:tags r:id="rId1"/>
    </p:custDataLst>
    <p:extLst>
      <p:ext uri="{BB962C8B-B14F-4D97-AF65-F5344CB8AC3E}">
        <p14:creationId xmlns:p14="http://schemas.microsoft.com/office/powerpoint/2010/main" val="864824485"/>
      </p:ext>
    </p:extLst>
  </p:cSld>
  <p:clrMapOvr>
    <a:masterClrMapping/>
  </p:clrMapOvr>
  <mc:AlternateContent xmlns:mc="http://schemas.openxmlformats.org/markup-compatibility/2006" xmlns:p14="http://schemas.microsoft.com/office/powerpoint/2010/main">
    <mc:Choice Requires="p14">
      <p:transition spd="slow" p14:dur="2000" advTm="104815"/>
    </mc:Choice>
    <mc:Fallback xmlns="">
      <p:transition spd="slow" advTm="104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8604" y="2220164"/>
            <a:ext cx="8001000" cy="2165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l="19285" t="24" r="36463"/>
          <a:stretch/>
        </p:blipFill>
        <p:spPr bwMode="auto">
          <a:xfrm>
            <a:off x="-58421" y="5933589"/>
            <a:ext cx="9253057" cy="4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54222" y="1424198"/>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75836" y="1783847"/>
            <a:ext cx="6380484" cy="402233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solidFill>
                  <a:srgbClr val="002060"/>
                </a:solidFill>
                <a:latin typeface="Proxima Nova" panose="02000506030000020004" pitchFamily="2" charset="0"/>
              </a:rPr>
              <a:t>“Keep it nice and simple, well justified, well written”.</a:t>
            </a:r>
          </a:p>
          <a:p>
            <a:pPr>
              <a:lnSpc>
                <a:spcPct val="100000"/>
              </a:lnSpc>
            </a:pPr>
            <a:r>
              <a:rPr lang="en-US" sz="2400" dirty="0">
                <a:solidFill>
                  <a:srgbClr val="002060"/>
                </a:solidFill>
                <a:latin typeface="Proxima Nova" panose="02000506030000020004" pitchFamily="2" charset="0"/>
              </a:rPr>
              <a:t>“Say it more plainly”.</a:t>
            </a:r>
          </a:p>
          <a:p>
            <a:pPr>
              <a:lnSpc>
                <a:spcPct val="100000"/>
              </a:lnSpc>
            </a:pPr>
            <a:r>
              <a:rPr lang="en-US" sz="2400" dirty="0">
                <a:solidFill>
                  <a:srgbClr val="002060"/>
                </a:solidFill>
                <a:latin typeface="Proxima Nova" panose="02000506030000020004" pitchFamily="2" charset="0"/>
              </a:rPr>
              <a:t>“Explain the significance of why I should care.”</a:t>
            </a:r>
          </a:p>
          <a:p>
            <a:r>
              <a:rPr lang="en-US" sz="2400" dirty="0">
                <a:solidFill>
                  <a:srgbClr val="002060"/>
                </a:solidFill>
                <a:latin typeface="Proxima Nova" panose="02000506030000020004" pitchFamily="2" charset="0"/>
              </a:rPr>
              <a:t>“Bad writing will demolish a good idea.”</a:t>
            </a:r>
          </a:p>
          <a:p>
            <a:r>
              <a:rPr lang="en-US" sz="2400" dirty="0">
                <a:solidFill>
                  <a:srgbClr val="002060"/>
                </a:solidFill>
                <a:latin typeface="Proxima Nova" panose="02000506030000020004" pitchFamily="2" charset="0"/>
              </a:rPr>
              <a:t>Write “award proposals that are readable and   comprehensible.”</a:t>
            </a:r>
          </a:p>
          <a:p>
            <a:r>
              <a:rPr lang="en-US" sz="2400" dirty="0" smtClean="0">
                <a:solidFill>
                  <a:srgbClr val="002060"/>
                </a:solidFill>
                <a:latin typeface="Proxima Nova" panose="02000506030000020004" pitchFamily="2" charset="0"/>
              </a:rPr>
              <a:t>“It </a:t>
            </a:r>
            <a:r>
              <a:rPr lang="en-US" sz="2400" dirty="0">
                <a:solidFill>
                  <a:srgbClr val="002060"/>
                </a:solidFill>
                <a:latin typeface="Proxima Nova" panose="02000506030000020004" pitchFamily="2" charset="0"/>
              </a:rPr>
              <a:t>is important to have a clear hypothesis and </a:t>
            </a:r>
            <a:br>
              <a:rPr lang="en-US" sz="2400" dirty="0">
                <a:solidFill>
                  <a:srgbClr val="002060"/>
                </a:solidFill>
                <a:latin typeface="Proxima Nova" panose="02000506030000020004" pitchFamily="2" charset="0"/>
              </a:rPr>
            </a:br>
            <a:r>
              <a:rPr lang="en-US" sz="2400" dirty="0">
                <a:solidFill>
                  <a:srgbClr val="002060"/>
                </a:solidFill>
                <a:latin typeface="Proxima Nova" panose="02000506030000020004" pitchFamily="2" charset="0"/>
              </a:rPr>
              <a:t>research goal</a:t>
            </a:r>
            <a:r>
              <a:rPr lang="en-US" sz="2400" dirty="0" smtClean="0">
                <a:solidFill>
                  <a:srgbClr val="002060"/>
                </a:solidFill>
                <a:latin typeface="Proxima Nova" panose="02000506030000020004" pitchFamily="2" charset="0"/>
              </a:rPr>
              <a:t>.”</a:t>
            </a:r>
            <a:endParaRPr lang="en-US" sz="3600" dirty="0">
              <a:solidFill>
                <a:srgbClr val="002060"/>
              </a:solidFill>
              <a:latin typeface="Proxima Nova" panose="02000506030000020004" pitchFamily="2" charset="0"/>
            </a:endParaRPr>
          </a:p>
          <a:p>
            <a:endParaRPr lang="en-US" dirty="0">
              <a:solidFill>
                <a:srgbClr val="002060"/>
              </a:solidFill>
            </a:endParaRPr>
          </a:p>
        </p:txBody>
      </p:sp>
      <p:pic>
        <p:nvPicPr>
          <p:cNvPr id="13" name="Picture 12">
            <a:extLst>
              <a:ext uri="{FF2B5EF4-FFF2-40B4-BE49-F238E27FC236}">
                <a16:creationId xmlns:a16="http://schemas.microsoft.com/office/drawing/2014/main" id="{C70EA243-3EF9-7249-9D6C-E4BB26CF1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020" y="228615"/>
            <a:ext cx="963168" cy="993648"/>
          </a:xfrm>
          <a:prstGeom prst="rect">
            <a:avLst/>
          </a:prstGeom>
        </p:spPr>
      </p:pic>
      <p:sp>
        <p:nvSpPr>
          <p:cNvPr id="14" name="TextBox 13">
            <a:extLst>
              <a:ext uri="{FF2B5EF4-FFF2-40B4-BE49-F238E27FC236}">
                <a16:creationId xmlns:a16="http://schemas.microsoft.com/office/drawing/2014/main" id="{4DB5D9D6-BFBC-BF45-9AC6-FCC9D1274D0D}"/>
              </a:ext>
            </a:extLst>
          </p:cNvPr>
          <p:cNvSpPr txBox="1"/>
          <p:nvPr/>
        </p:nvSpPr>
        <p:spPr>
          <a:xfrm>
            <a:off x="1369040" y="336998"/>
            <a:ext cx="7404846" cy="769441"/>
          </a:xfrm>
          <a:prstGeom prst="rect">
            <a:avLst/>
          </a:prstGeom>
          <a:noFill/>
        </p:spPr>
        <p:txBody>
          <a:bodyPr wrap="square" rtlCol="0">
            <a:spAutoFit/>
          </a:bodyPr>
          <a:lstStyle/>
          <a:p>
            <a:r>
              <a:rPr lang="en-US" sz="4400" b="1" dirty="0">
                <a:solidFill>
                  <a:srgbClr val="005D99"/>
                </a:solidFill>
                <a:latin typeface="Proxima Nova" panose="02000506030000020004" pitchFamily="2" charset="0"/>
              </a:rPr>
              <a:t>Selection Committee Tips</a:t>
            </a:r>
          </a:p>
        </p:txBody>
      </p:sp>
      <p:pic>
        <p:nvPicPr>
          <p:cNvPr id="4" name="Picture 3">
            <a:extLst>
              <a:ext uri="{FF2B5EF4-FFF2-40B4-BE49-F238E27FC236}">
                <a16:creationId xmlns:a16="http://schemas.microsoft.com/office/drawing/2014/main" id="{74EEB29D-E67C-0841-937E-314174CC38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8" r="7072"/>
          <a:stretch/>
        </p:blipFill>
        <p:spPr>
          <a:xfrm>
            <a:off x="6273370" y="2524803"/>
            <a:ext cx="2794794" cy="227635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42474136"/>
      </p:ext>
    </p:extLst>
  </p:cSld>
  <p:clrMapOvr>
    <a:masterClrMapping/>
  </p:clrMapOvr>
  <mc:AlternateContent xmlns:mc="http://schemas.openxmlformats.org/markup-compatibility/2006" xmlns:p14="http://schemas.microsoft.com/office/powerpoint/2010/main">
    <mc:Choice Requires="p14">
      <p:transition spd="slow" p14:dur="2000" advTm="43724"/>
    </mc:Choice>
    <mc:Fallback xmlns="">
      <p:transition spd="slow" advTm="43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47660"/>
            <a:ext cx="838986" cy="865536"/>
          </a:xfrm>
          <a:prstGeom prst="rect">
            <a:avLst/>
          </a:prstGeom>
        </p:spPr>
      </p:pic>
      <p:sp>
        <p:nvSpPr>
          <p:cNvPr id="5" name="Title 1"/>
          <p:cNvSpPr txBox="1">
            <a:spLocks/>
          </p:cNvSpPr>
          <p:nvPr/>
        </p:nvSpPr>
        <p:spPr>
          <a:xfrm>
            <a:off x="266700" y="297114"/>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4">
            <a:extLst>
              <a:ext uri="{28A0092B-C50C-407E-A947-70E740481C1C}">
                <a14:useLocalDpi xmlns:a14="http://schemas.microsoft.com/office/drawing/2010/main" val="0"/>
              </a:ext>
            </a:extLst>
          </a:blip>
          <a:srcRect l="19285" t="24" r="36463"/>
          <a:stretch/>
        </p:blipFill>
        <p:spPr bwMode="auto">
          <a:xfrm>
            <a:off x="0" y="6005384"/>
            <a:ext cx="9202723" cy="3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5">
            <a:extLst>
              <a:ext uri="{28A0092B-C50C-407E-A947-70E740481C1C}">
                <a14:useLocalDpi xmlns:a14="http://schemas.microsoft.com/office/drawing/2010/main" val="0"/>
              </a:ext>
            </a:extLst>
          </a:blip>
          <a:srcRect l="28926" t="-1594" r="13538" b="-1"/>
          <a:stretch/>
        </p:blipFill>
        <p:spPr bwMode="auto">
          <a:xfrm>
            <a:off x="0" y="1174191"/>
            <a:ext cx="9144000"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36569" b="40109"/>
          <a:stretch/>
        </p:blipFill>
        <p:spPr>
          <a:xfrm>
            <a:off x="7111503" y="6431536"/>
            <a:ext cx="1609875" cy="290115"/>
          </a:xfrm>
          <a:prstGeom prst="rect">
            <a:avLst/>
          </a:prstGeom>
        </p:spPr>
      </p:pic>
      <p:sp>
        <p:nvSpPr>
          <p:cNvPr id="2" name="TextBox 1"/>
          <p:cNvSpPr txBox="1"/>
          <p:nvPr/>
        </p:nvSpPr>
        <p:spPr>
          <a:xfrm>
            <a:off x="1195042" y="-33127"/>
            <a:ext cx="6812638" cy="1077218"/>
          </a:xfrm>
          <a:prstGeom prst="rect">
            <a:avLst/>
          </a:prstGeom>
          <a:noFill/>
        </p:spPr>
        <p:txBody>
          <a:bodyPr wrap="square" rtlCol="0">
            <a:spAutoFit/>
          </a:bodyPr>
          <a:lstStyle/>
          <a:p>
            <a:pPr algn="ctr"/>
            <a:r>
              <a:rPr lang="en-US" sz="3200" b="1" dirty="0">
                <a:solidFill>
                  <a:srgbClr val="002060"/>
                </a:solidFill>
                <a:latin typeface="Proxima Nova" panose="02000506030000020004" pitchFamily="2" charset="0"/>
              </a:rPr>
              <a:t>What is the Provost Undergraduate Fellowship?</a:t>
            </a:r>
          </a:p>
        </p:txBody>
      </p:sp>
      <p:sp>
        <p:nvSpPr>
          <p:cNvPr id="3" name="Rectangle 2"/>
          <p:cNvSpPr/>
          <p:nvPr/>
        </p:nvSpPr>
        <p:spPr>
          <a:xfrm>
            <a:off x="124125" y="1580390"/>
            <a:ext cx="4336465" cy="4308872"/>
          </a:xfrm>
          <a:prstGeom prst="rect">
            <a:avLst/>
          </a:prstGeom>
        </p:spPr>
        <p:txBody>
          <a:bodyPr wrap="square">
            <a:spAutoFit/>
          </a:bodyPr>
          <a:lstStyle/>
          <a:p>
            <a:pPr marL="342900" indent="-342900">
              <a:buFont typeface="Wingdings" panose="05000000000000000000" pitchFamily="2" charset="2"/>
              <a:buChar char="Ø"/>
            </a:pPr>
            <a:r>
              <a:rPr lang="en-US" sz="2800" dirty="0">
                <a:solidFill>
                  <a:srgbClr val="002060"/>
                </a:solidFill>
                <a:latin typeface="Proxima Nova" panose="02000506030000020004" pitchFamily="2" charset="0"/>
              </a:rPr>
              <a:t>PUF supports undergraduate students doing research or creative projects under the guidance of UC Davis faculty members.</a:t>
            </a:r>
          </a:p>
          <a:p>
            <a:pPr marL="342900" indent="-342900">
              <a:buFont typeface="Wingdings" panose="05000000000000000000" pitchFamily="2" charset="2"/>
              <a:buChar char="Ø"/>
            </a:pPr>
            <a:endParaRPr lang="en-US" sz="2800" dirty="0">
              <a:solidFill>
                <a:srgbClr val="002060"/>
              </a:solidFill>
              <a:latin typeface="Proxima Nova" panose="02000506030000020004" pitchFamily="2" charset="0"/>
            </a:endParaRPr>
          </a:p>
          <a:p>
            <a:pPr marL="342900" indent="-342900">
              <a:buFont typeface="Wingdings" panose="05000000000000000000" pitchFamily="2" charset="2"/>
              <a:buChar char="Ø"/>
            </a:pPr>
            <a:r>
              <a:rPr lang="en-US" sz="2800" dirty="0">
                <a:solidFill>
                  <a:srgbClr val="002060"/>
                </a:solidFill>
                <a:latin typeface="Proxima Nova" panose="02000506030000020004" pitchFamily="2" charset="0"/>
              </a:rPr>
              <a:t>Maximum awards are $1,500</a:t>
            </a:r>
          </a:p>
          <a:p>
            <a:pPr marL="342900" indent="-342900">
              <a:buFont typeface="Wingdings" panose="05000000000000000000" pitchFamily="2" charset="2"/>
              <a:buChar char="Ø"/>
            </a:pPr>
            <a:endParaRPr lang="en-US" sz="2200" dirty="0">
              <a:solidFill>
                <a:srgbClr val="002060"/>
              </a:solidFill>
            </a:endParaRPr>
          </a:p>
        </p:txBody>
      </p:sp>
      <p:sp>
        <p:nvSpPr>
          <p:cNvPr id="10" name="TextBox 9"/>
          <p:cNvSpPr txBox="1"/>
          <p:nvPr/>
        </p:nvSpPr>
        <p:spPr>
          <a:xfrm>
            <a:off x="4567252" y="4529666"/>
            <a:ext cx="4399325" cy="1446550"/>
          </a:xfrm>
          <a:prstGeom prst="rect">
            <a:avLst/>
          </a:prstGeom>
          <a:noFill/>
        </p:spPr>
        <p:txBody>
          <a:bodyPr wrap="square" rtlCol="0">
            <a:spAutoFit/>
          </a:bodyPr>
          <a:lstStyle/>
          <a:p>
            <a:pPr algn="ctr"/>
            <a:r>
              <a:rPr lang="en-US" sz="2200" dirty="0">
                <a:solidFill>
                  <a:srgbClr val="002060"/>
                </a:solidFill>
                <a:latin typeface="Proxima Nova" panose="02000506030000020004" pitchFamily="2" charset="0"/>
              </a:rPr>
              <a:t>Funds are transferred into an account in the faculty sponsor’s department for support of the recipient’s project. </a:t>
            </a:r>
          </a:p>
        </p:txBody>
      </p:sp>
      <p:pic>
        <p:nvPicPr>
          <p:cNvPr id="14" name="Picture 13">
            <a:extLst>
              <a:ext uri="{FF2B5EF4-FFF2-40B4-BE49-F238E27FC236}">
                <a16:creationId xmlns:a16="http://schemas.microsoft.com/office/drawing/2014/main" id="{0410A25E-C318-B742-A35D-BFFAC0E154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2453" y="1464771"/>
            <a:ext cx="3908925" cy="29311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3107215"/>
      </p:ext>
    </p:extLst>
  </p:cSld>
  <p:clrMapOvr>
    <a:masterClrMapping/>
  </p:clrMapOvr>
  <mc:AlternateContent xmlns:mc="http://schemas.openxmlformats.org/markup-compatibility/2006" xmlns:p14="http://schemas.microsoft.com/office/powerpoint/2010/main">
    <mc:Choice Requires="p14">
      <p:transition spd="slow" p14:dur="2000" advTm="85109"/>
    </mc:Choice>
    <mc:Fallback xmlns="">
      <p:transition spd="slow" advTm="8510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8604" y="2220164"/>
            <a:ext cx="8001000" cy="2165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2">
            <a:extLst>
              <a:ext uri="{28A0092B-C50C-407E-A947-70E740481C1C}">
                <a14:useLocalDpi xmlns:a14="http://schemas.microsoft.com/office/drawing/2010/main" val="0"/>
              </a:ext>
            </a:extLst>
          </a:blip>
          <a:srcRect l="19285" t="24" r="36463"/>
          <a:stretch/>
        </p:blipFill>
        <p:spPr bwMode="auto">
          <a:xfrm>
            <a:off x="0" y="5933589"/>
            <a:ext cx="9194636" cy="4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3">
            <a:extLst>
              <a:ext uri="{28A0092B-C50C-407E-A947-70E740481C1C}">
                <a14:useLocalDpi xmlns:a14="http://schemas.microsoft.com/office/drawing/2010/main" val="0"/>
              </a:ext>
            </a:extLst>
          </a:blip>
          <a:srcRect l="28926" t="-1594" r="13538" b="-1"/>
          <a:stretch/>
        </p:blipFill>
        <p:spPr bwMode="auto">
          <a:xfrm>
            <a:off x="-4199" y="1254487"/>
            <a:ext cx="9148199"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073" y="192636"/>
            <a:ext cx="963168" cy="993648"/>
          </a:xfrm>
          <a:prstGeom prst="rect">
            <a:avLst/>
          </a:prstGeom>
        </p:spPr>
      </p:pic>
      <p:sp>
        <p:nvSpPr>
          <p:cNvPr id="6" name="TextBox 5"/>
          <p:cNvSpPr txBox="1"/>
          <p:nvPr/>
        </p:nvSpPr>
        <p:spPr>
          <a:xfrm>
            <a:off x="2178081" y="304740"/>
            <a:ext cx="6374792" cy="769441"/>
          </a:xfrm>
          <a:prstGeom prst="rect">
            <a:avLst/>
          </a:prstGeom>
          <a:noFill/>
        </p:spPr>
        <p:txBody>
          <a:bodyPr wrap="square" rtlCol="0">
            <a:spAutoFit/>
          </a:bodyPr>
          <a:lstStyle/>
          <a:p>
            <a:r>
              <a:rPr lang="en-US" sz="4400" b="1" dirty="0" smtClean="0">
                <a:solidFill>
                  <a:srgbClr val="005D99"/>
                </a:solidFill>
                <a:latin typeface="Proxima Nova" panose="02000506030000020004" pitchFamily="2" charset="0"/>
              </a:rPr>
              <a:t>Reviewing some tips</a:t>
            </a:r>
            <a:r>
              <a:rPr lang="en-US" sz="4400" b="1" dirty="0" smtClean="0">
                <a:solidFill>
                  <a:srgbClr val="005D99"/>
                </a:solidFill>
                <a:latin typeface="Proxima Nova" panose="02000506030000020004" pitchFamily="2" charset="0"/>
              </a:rPr>
              <a:t>…</a:t>
            </a:r>
            <a:endParaRPr lang="en-US" sz="4400" b="1" dirty="0">
              <a:solidFill>
                <a:srgbClr val="005D99"/>
              </a:solidFill>
              <a:latin typeface="Proxima Nova" panose="02000506030000020004" pitchFamily="2" charset="0"/>
            </a:endParaRPr>
          </a:p>
        </p:txBody>
      </p:sp>
      <p:sp>
        <p:nvSpPr>
          <p:cNvPr id="2" name="TextBox 1"/>
          <p:cNvSpPr txBox="1"/>
          <p:nvPr/>
        </p:nvSpPr>
        <p:spPr>
          <a:xfrm>
            <a:off x="330073" y="1598881"/>
            <a:ext cx="5835057"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2060"/>
                </a:solidFill>
                <a:latin typeface="Proxima Nova" panose="02000506030000020004" pitchFamily="2" charset="0"/>
              </a:rPr>
              <a:t>Follow directions</a:t>
            </a: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pPr marL="285750" indent="-285750">
              <a:buFont typeface="Arial" panose="020B0604020202020204" pitchFamily="34" charset="0"/>
              <a:buChar char="•"/>
            </a:pPr>
            <a:r>
              <a:rPr lang="en-US" sz="2400" dirty="0">
                <a:solidFill>
                  <a:srgbClr val="002060"/>
                </a:solidFill>
                <a:latin typeface="Proxima Nova" panose="02000506030000020004" pitchFamily="2" charset="0"/>
              </a:rPr>
              <a:t>Write a clear proposal of high quality</a:t>
            </a: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pPr marL="285750" indent="-285750">
              <a:buFont typeface="Arial" panose="020B0604020202020204" pitchFamily="34" charset="0"/>
              <a:buChar char="•"/>
            </a:pPr>
            <a:r>
              <a:rPr lang="en-US" sz="2400" dirty="0">
                <a:solidFill>
                  <a:srgbClr val="002060"/>
                </a:solidFill>
                <a:latin typeface="Proxima Nova" panose="02000506030000020004" pitchFamily="2" charset="0"/>
              </a:rPr>
              <a:t>Ask for the letter of recommendation well in advance of the deadline date</a:t>
            </a: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pPr marL="285750" indent="-285750">
              <a:buFont typeface="Arial" panose="020B0604020202020204" pitchFamily="34" charset="0"/>
              <a:buChar char="•"/>
            </a:pPr>
            <a:r>
              <a:rPr lang="en-US" sz="2400" dirty="0">
                <a:solidFill>
                  <a:srgbClr val="002060"/>
                </a:solidFill>
                <a:latin typeface="Proxima Nova" panose="02000506030000020004" pitchFamily="2" charset="0"/>
              </a:rPr>
              <a:t>Only applications which are </a:t>
            </a:r>
            <a:r>
              <a:rPr lang="en-US" sz="2400" u="sng" dirty="0">
                <a:solidFill>
                  <a:srgbClr val="002060"/>
                </a:solidFill>
                <a:latin typeface="Proxima Nova" panose="02000506030000020004" pitchFamily="2" charset="0"/>
              </a:rPr>
              <a:t>complete</a:t>
            </a:r>
            <a:r>
              <a:rPr lang="en-US" sz="2400" dirty="0">
                <a:solidFill>
                  <a:srgbClr val="002060"/>
                </a:solidFill>
                <a:latin typeface="Proxima Nova" panose="02000506030000020004" pitchFamily="2" charset="0"/>
              </a:rPr>
              <a:t> and submitted ON TIME will be accepted. </a:t>
            </a:r>
            <a:r>
              <a:rPr lang="en-US" sz="2400" dirty="0" smtClean="0">
                <a:solidFill>
                  <a:srgbClr val="002060"/>
                </a:solidFill>
                <a:latin typeface="Proxima Nova" panose="02000506030000020004" pitchFamily="2" charset="0"/>
              </a:rPr>
              <a:t>(UPLOAD PDF’s ONLY!)</a:t>
            </a:r>
            <a:endParaRPr lang="en-US" sz="24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endParaRPr lang="en-US" sz="100" dirty="0">
              <a:solidFill>
                <a:srgbClr val="002060"/>
              </a:solidFill>
              <a:latin typeface="Proxima Nova" panose="02000506030000020004" pitchFamily="2" charset="0"/>
            </a:endParaRPr>
          </a:p>
          <a:p>
            <a:pPr marL="285750" indent="-285750">
              <a:buFont typeface="Arial" panose="020B0604020202020204" pitchFamily="34" charset="0"/>
              <a:buChar char="•"/>
            </a:pPr>
            <a:r>
              <a:rPr lang="en-US" sz="2400" dirty="0">
                <a:solidFill>
                  <a:srgbClr val="002060"/>
                </a:solidFill>
                <a:latin typeface="Proxima Nova" panose="02000506030000020004" pitchFamily="2" charset="0"/>
              </a:rPr>
              <a:t>Submit early to allow yourself time to address any technical issues that might arise in the submission process. </a:t>
            </a:r>
          </a:p>
          <a:p>
            <a:endParaRPr lang="en-US" dirty="0">
              <a:solidFill>
                <a:srgbClr val="002060"/>
              </a:solidFill>
            </a:endParaRPr>
          </a:p>
        </p:txBody>
      </p:sp>
      <p:pic>
        <p:nvPicPr>
          <p:cNvPr id="4" name="Picture 3">
            <a:extLst>
              <a:ext uri="{FF2B5EF4-FFF2-40B4-BE49-F238E27FC236}">
                <a16:creationId xmlns:a16="http://schemas.microsoft.com/office/drawing/2014/main" id="{DE6B1760-9F9D-8440-B81B-D15997606E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382" r="18866"/>
          <a:stretch/>
        </p:blipFill>
        <p:spPr>
          <a:xfrm>
            <a:off x="6165130" y="2220164"/>
            <a:ext cx="2787279" cy="2583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0741340"/>
      </p:ext>
    </p:extLst>
  </p:cSld>
  <p:clrMapOvr>
    <a:masterClrMapping/>
  </p:clrMapOvr>
  <mc:AlternateContent xmlns:mc="http://schemas.openxmlformats.org/markup-compatibility/2006" xmlns:p14="http://schemas.microsoft.com/office/powerpoint/2010/main">
    <mc:Choice Requires="p14">
      <p:transition spd="slow" p14:dur="2000" advTm="106999"/>
    </mc:Choice>
    <mc:Fallback xmlns="">
      <p:transition spd="slow" advTm="10699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16" y="33263"/>
            <a:ext cx="963168" cy="993648"/>
          </a:xfrm>
          <a:prstGeom prst="rect">
            <a:avLst/>
          </a:prstGeom>
        </p:spPr>
      </p:pic>
      <p:sp>
        <p:nvSpPr>
          <p:cNvPr id="5" name="Title 1"/>
          <p:cNvSpPr txBox="1">
            <a:spLocks/>
          </p:cNvSpPr>
          <p:nvPr/>
        </p:nvSpPr>
        <p:spPr>
          <a:xfrm>
            <a:off x="668604" y="2220164"/>
            <a:ext cx="8001000" cy="2165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pic>
        <p:nvPicPr>
          <p:cNvPr id="7" name="Picture 5"/>
          <p:cNvPicPr>
            <a:picLocks noChangeAspect="1"/>
          </p:cNvPicPr>
          <p:nvPr/>
        </p:nvPicPr>
        <p:blipFill rotWithShape="1">
          <a:blip r:embed="rId4">
            <a:extLst>
              <a:ext uri="{28A0092B-C50C-407E-A947-70E740481C1C}">
                <a14:useLocalDpi xmlns:a14="http://schemas.microsoft.com/office/drawing/2010/main" val="0"/>
              </a:ext>
            </a:extLst>
          </a:blip>
          <a:srcRect l="19285" t="24" r="36463"/>
          <a:stretch/>
        </p:blipFill>
        <p:spPr bwMode="auto">
          <a:xfrm>
            <a:off x="0" y="6074905"/>
            <a:ext cx="9148199" cy="41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5">
            <a:extLst>
              <a:ext uri="{28A0092B-C50C-407E-A947-70E740481C1C}">
                <a14:useLocalDpi xmlns:a14="http://schemas.microsoft.com/office/drawing/2010/main" val="0"/>
              </a:ext>
            </a:extLst>
          </a:blip>
          <a:srcRect l="28926" t="-1594" r="13538" b="-1"/>
          <a:stretch/>
        </p:blipFill>
        <p:spPr bwMode="auto">
          <a:xfrm>
            <a:off x="-4199" y="997529"/>
            <a:ext cx="9148199"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00783" y="146583"/>
            <a:ext cx="4534160" cy="769441"/>
          </a:xfrm>
          <a:prstGeom prst="rect">
            <a:avLst/>
          </a:prstGeom>
          <a:noFill/>
        </p:spPr>
        <p:txBody>
          <a:bodyPr wrap="square" rtlCol="0">
            <a:spAutoFit/>
          </a:bodyPr>
          <a:lstStyle/>
          <a:p>
            <a:r>
              <a:rPr lang="en-US" sz="4400" b="1" dirty="0">
                <a:solidFill>
                  <a:srgbClr val="005D99"/>
                </a:solidFill>
                <a:latin typeface="Proxima Nova" panose="02000506030000020004" pitchFamily="2" charset="0"/>
              </a:rPr>
              <a:t>Expectations</a:t>
            </a:r>
          </a:p>
        </p:txBody>
      </p:sp>
      <p:sp>
        <p:nvSpPr>
          <p:cNvPr id="10" name="Content Placeholder 2"/>
          <p:cNvSpPr txBox="1">
            <a:spLocks/>
          </p:cNvSpPr>
          <p:nvPr/>
        </p:nvSpPr>
        <p:spPr>
          <a:xfrm>
            <a:off x="267928" y="1341725"/>
            <a:ext cx="5114777" cy="4652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2060"/>
                </a:solidFill>
                <a:latin typeface="Proxima Nova" panose="02000506030000020004" pitchFamily="2" charset="0"/>
              </a:rPr>
              <a:t>Submit a final report at the end of the quarter in which the project is completed</a:t>
            </a:r>
          </a:p>
          <a:p>
            <a:pPr marL="0" indent="0">
              <a:buNone/>
            </a:pPr>
            <a:endParaRPr lang="en-US" sz="1800" dirty="0">
              <a:solidFill>
                <a:srgbClr val="002060"/>
              </a:solidFill>
              <a:latin typeface="Proxima Nova" panose="02000506030000020004" pitchFamily="2" charset="0"/>
            </a:endParaRPr>
          </a:p>
          <a:p>
            <a:r>
              <a:rPr lang="en-US" sz="2600" dirty="0">
                <a:solidFill>
                  <a:srgbClr val="002060"/>
                </a:solidFill>
                <a:latin typeface="Proxima Nova" panose="02000506030000020004" pitchFamily="2" charset="0"/>
              </a:rPr>
              <a:t>Participate in PUF/undergraduate research outreach efforts by filling out an research experience survey. </a:t>
            </a:r>
          </a:p>
          <a:p>
            <a:pPr marL="0" indent="0">
              <a:buNone/>
            </a:pPr>
            <a:endParaRPr lang="en-US" sz="1600" dirty="0">
              <a:solidFill>
                <a:srgbClr val="002060"/>
              </a:solidFill>
              <a:latin typeface="Proxima Nova" panose="02000506030000020004" pitchFamily="2" charset="0"/>
            </a:endParaRPr>
          </a:p>
          <a:p>
            <a:r>
              <a:rPr lang="en-US" sz="2600" dirty="0">
                <a:solidFill>
                  <a:srgbClr val="002060"/>
                </a:solidFill>
                <a:latin typeface="Proxima Nova" panose="02000506030000020004" pitchFamily="2" charset="0"/>
              </a:rPr>
              <a:t>Present your work at the annual Undergraduate Research Conference in spring quarter</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608" y="3514346"/>
            <a:ext cx="2335304" cy="242700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3619" r="8730"/>
          <a:stretch/>
        </p:blipFill>
        <p:spPr>
          <a:xfrm>
            <a:off x="5478972" y="1326948"/>
            <a:ext cx="2442788" cy="20902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62356229"/>
      </p:ext>
    </p:extLst>
  </p:cSld>
  <p:clrMapOvr>
    <a:masterClrMapping/>
  </p:clrMapOvr>
  <mc:AlternateContent xmlns:mc="http://schemas.openxmlformats.org/markup-compatibility/2006" xmlns:p14="http://schemas.microsoft.com/office/powerpoint/2010/main">
    <mc:Choice Requires="p14">
      <p:transition spd="slow" p14:dur="2000" advTm="82743"/>
    </mc:Choice>
    <mc:Fallback xmlns="">
      <p:transition spd="slow" advTm="827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E54617-91C3-F04F-8BE1-F937E32684C8}"/>
              </a:ext>
            </a:extLst>
          </p:cNvPr>
          <p:cNvPicPr>
            <a:picLocks noChangeAspect="1"/>
          </p:cNvPicPr>
          <p:nvPr/>
        </p:nvPicPr>
        <p:blipFill rotWithShape="1">
          <a:blip r:embed="rId2">
            <a:extLst>
              <a:ext uri="{28A0092B-C50C-407E-A947-70E740481C1C}">
                <a14:useLocalDpi xmlns:a14="http://schemas.microsoft.com/office/drawing/2010/main" val="0"/>
              </a:ext>
            </a:extLst>
          </a:blip>
          <a:srcRect t="23732" b="25548"/>
          <a:stretch/>
        </p:blipFill>
        <p:spPr>
          <a:xfrm>
            <a:off x="2752065" y="5333937"/>
            <a:ext cx="3806073" cy="1491725"/>
          </a:xfrm>
          <a:prstGeom prst="rect">
            <a:avLst/>
          </a:prstGeom>
        </p:spPr>
      </p:pic>
      <p:sp>
        <p:nvSpPr>
          <p:cNvPr id="5" name="Title 1"/>
          <p:cNvSpPr txBox="1">
            <a:spLocks/>
          </p:cNvSpPr>
          <p:nvPr/>
        </p:nvSpPr>
        <p:spPr>
          <a:xfrm>
            <a:off x="2149255" y="423832"/>
            <a:ext cx="4845490" cy="496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002060"/>
                </a:solidFill>
                <a:latin typeface="Proxima Nova" panose="02000506030000020004" pitchFamily="50" charset="0"/>
              </a:rPr>
              <a:t>QUESTIONS?</a:t>
            </a:r>
          </a:p>
        </p:txBody>
      </p:sp>
      <p:sp>
        <p:nvSpPr>
          <p:cNvPr id="2" name="Rectangle 1"/>
          <p:cNvSpPr/>
          <p:nvPr/>
        </p:nvSpPr>
        <p:spPr>
          <a:xfrm>
            <a:off x="0" y="5198310"/>
            <a:ext cx="9144001" cy="2131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l="28926" t="-1594" r="13538" b="-1"/>
          <a:stretch/>
        </p:blipFill>
        <p:spPr bwMode="auto">
          <a:xfrm>
            <a:off x="0" y="984394"/>
            <a:ext cx="9144000"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3825" y="3305144"/>
            <a:ext cx="3905848" cy="1938992"/>
          </a:xfrm>
          <a:prstGeom prst="rect">
            <a:avLst/>
          </a:prstGeom>
          <a:noFill/>
        </p:spPr>
        <p:txBody>
          <a:bodyPr wrap="square" rtlCol="0">
            <a:spAutoFit/>
          </a:bodyPr>
          <a:lstStyle/>
          <a:p>
            <a:pPr algn="ctr"/>
            <a:r>
              <a:rPr lang="en-US" sz="2000" b="1" dirty="0">
                <a:solidFill>
                  <a:srgbClr val="005D99"/>
                </a:solidFill>
                <a:latin typeface="Proxima Nova" panose="02000506030000020004" pitchFamily="2" charset="0"/>
              </a:rPr>
              <a:t>Student Community Center</a:t>
            </a:r>
          </a:p>
          <a:p>
            <a:pPr algn="ctr"/>
            <a:r>
              <a:rPr lang="en-US" sz="2000" b="1" dirty="0">
                <a:solidFill>
                  <a:srgbClr val="005D99"/>
                </a:solidFill>
                <a:latin typeface="Proxima Nova" panose="02000506030000020004" pitchFamily="2" charset="0"/>
              </a:rPr>
              <a:t>Suite 2300, </a:t>
            </a:r>
            <a:r>
              <a:rPr lang="en-US" sz="2000" b="1" dirty="0" smtClean="0">
                <a:solidFill>
                  <a:srgbClr val="005D99"/>
                </a:solidFill>
                <a:latin typeface="Proxima Nova" panose="02000506030000020004" pitchFamily="2" charset="0"/>
              </a:rPr>
              <a:t>upstairs</a:t>
            </a:r>
          </a:p>
          <a:p>
            <a:pPr algn="ctr"/>
            <a:r>
              <a:rPr lang="en-US" sz="2000" b="1" dirty="0" smtClean="0">
                <a:solidFill>
                  <a:srgbClr val="005D99"/>
                </a:solidFill>
                <a:latin typeface="Proxima Nova" panose="02000506030000020004" pitchFamily="2" charset="0"/>
              </a:rPr>
              <a:t>M-TH – 9am-4pm</a:t>
            </a:r>
            <a:endParaRPr lang="en-US" sz="2000" b="1" dirty="0">
              <a:solidFill>
                <a:srgbClr val="005D99"/>
              </a:solidFill>
              <a:latin typeface="Proxima Nova" panose="02000506030000020004" pitchFamily="2" charset="0"/>
            </a:endParaRPr>
          </a:p>
          <a:p>
            <a:pPr algn="ctr"/>
            <a:r>
              <a:rPr lang="en-US" sz="2000" b="1" dirty="0">
                <a:solidFill>
                  <a:prstClr val="black"/>
                </a:solidFill>
                <a:latin typeface="Proxima Nova" panose="02000506030000020004" pitchFamily="2" charset="0"/>
                <a:hlinkClick r:id="rId4"/>
              </a:rPr>
              <a:t>urc@ucdavis.edu</a:t>
            </a:r>
            <a:endParaRPr lang="en-US" sz="2000" b="1" dirty="0">
              <a:solidFill>
                <a:prstClr val="black"/>
              </a:solidFill>
              <a:latin typeface="Proxima Nova" panose="02000506030000020004" pitchFamily="2" charset="0"/>
            </a:endParaRPr>
          </a:p>
          <a:p>
            <a:pPr algn="ctr"/>
            <a:r>
              <a:rPr lang="en-US" sz="2000" b="1" dirty="0">
                <a:solidFill>
                  <a:srgbClr val="005D99"/>
                </a:solidFill>
                <a:latin typeface="Proxima Nova" panose="02000506030000020004" pitchFamily="2" charset="0"/>
              </a:rPr>
              <a:t>530-752-3390</a:t>
            </a:r>
          </a:p>
          <a:p>
            <a:pPr algn="ctr"/>
            <a:r>
              <a:rPr lang="en-US" sz="2000" b="1" dirty="0">
                <a:solidFill>
                  <a:srgbClr val="005D99"/>
                </a:solidFill>
                <a:latin typeface="Proxima Nova" panose="02000506030000020004" pitchFamily="2" charset="0"/>
                <a:hlinkClick r:id="rId5"/>
              </a:rPr>
              <a:t>URC.UCDAVIS.EDU</a:t>
            </a:r>
            <a:endParaRPr lang="en-US" sz="2000" b="1" dirty="0">
              <a:solidFill>
                <a:srgbClr val="005D99"/>
              </a:solidFill>
              <a:latin typeface="Proxima Nova" panose="02000506030000020004" pitchFamily="2" charset="0"/>
            </a:endParaRPr>
          </a:p>
        </p:txBody>
      </p:sp>
      <p:sp>
        <p:nvSpPr>
          <p:cNvPr id="3" name="Rectangle 2"/>
          <p:cNvSpPr/>
          <p:nvPr/>
        </p:nvSpPr>
        <p:spPr>
          <a:xfrm>
            <a:off x="460375" y="1799401"/>
            <a:ext cx="8391832" cy="1004729"/>
          </a:xfrm>
          <a:prstGeom prst="rect">
            <a:avLst/>
          </a:prstGeom>
          <a:solidFill>
            <a:schemeClr val="bg1">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Proxima Nova" panose="02000506030000020004" pitchFamily="2" charset="0"/>
                <a:hlinkClick r:id="rId6"/>
              </a:rPr>
              <a:t>https://urc.ucdavis.edu/PUF</a:t>
            </a:r>
            <a:endParaRPr lang="en-US" sz="2000" b="1" dirty="0">
              <a:solidFill>
                <a:schemeClr val="tx1"/>
              </a:solidFill>
              <a:latin typeface="Proxima Nova" panose="02000506030000020004" pitchFamily="2" charset="0"/>
            </a:endParaRPr>
          </a:p>
        </p:txBody>
      </p:sp>
      <p:sp>
        <p:nvSpPr>
          <p:cNvPr id="9" name="AutoShape 2" descr="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803514FE-E63F-924C-B485-E72C9B43EF19}"/>
              </a:ext>
            </a:extLst>
          </p:cNvPr>
          <p:cNvGrpSpPr/>
          <p:nvPr/>
        </p:nvGrpSpPr>
        <p:grpSpPr>
          <a:xfrm>
            <a:off x="5289053" y="3424706"/>
            <a:ext cx="2797361" cy="1192951"/>
            <a:chOff x="5289053" y="3561380"/>
            <a:chExt cx="2797361" cy="1192951"/>
          </a:xfrm>
        </p:grpSpPr>
        <p:sp>
          <p:nvSpPr>
            <p:cNvPr id="6" name="TextBox 5"/>
            <p:cNvSpPr txBox="1"/>
            <p:nvPr/>
          </p:nvSpPr>
          <p:spPr>
            <a:xfrm>
              <a:off x="5722280" y="3561380"/>
              <a:ext cx="2364134" cy="1138773"/>
            </a:xfrm>
            <a:prstGeom prst="rect">
              <a:avLst/>
            </a:prstGeom>
            <a:noFill/>
          </p:spPr>
          <p:txBody>
            <a:bodyPr wrap="square" rtlCol="0">
              <a:spAutoFit/>
            </a:bodyPr>
            <a:lstStyle/>
            <a:p>
              <a:r>
                <a:rPr lang="en-US" sz="2000" b="1" dirty="0" smtClean="0"/>
                <a:t> </a:t>
              </a:r>
              <a:r>
                <a:rPr lang="en-US" sz="2400" b="1" dirty="0">
                  <a:solidFill>
                    <a:srgbClr val="005D99"/>
                  </a:solidFill>
                  <a:latin typeface="Proxima Nova" panose="02000506030000020004" pitchFamily="2" charset="0"/>
                  <a:hlinkClick r:id="rId7"/>
                </a:rPr>
                <a:t>ucdavisurc</a:t>
              </a:r>
              <a:endParaRPr lang="en-US" sz="2400" b="1" dirty="0">
                <a:solidFill>
                  <a:srgbClr val="005D99"/>
                </a:solidFill>
                <a:latin typeface="Proxima Nova" panose="02000506030000020004" pitchFamily="2" charset="0"/>
              </a:endParaRPr>
            </a:p>
            <a:p>
              <a:endParaRPr lang="en-US" sz="2000" b="1" dirty="0">
                <a:solidFill>
                  <a:srgbClr val="005D99"/>
                </a:solidFill>
              </a:endParaRPr>
            </a:p>
            <a:p>
              <a:r>
                <a:rPr lang="en-US" sz="2400" b="1" dirty="0">
                  <a:solidFill>
                    <a:srgbClr val="005D99"/>
                  </a:solidFill>
                  <a:latin typeface="Proxima Nova" panose="02000506030000020004" pitchFamily="2" charset="0"/>
                  <a:hlinkClick r:id="rId8"/>
                </a:rPr>
                <a:t>ucd_urc</a:t>
              </a:r>
              <a:endParaRPr lang="en-US" sz="2000" b="1" dirty="0">
                <a:latin typeface="Proxima Nova" panose="02000506030000020004" pitchFamily="2" charset="0"/>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89053" y="3720437"/>
              <a:ext cx="582563" cy="29436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91662" y="4376988"/>
              <a:ext cx="377343" cy="377343"/>
            </a:xfrm>
            <a:prstGeom prst="rect">
              <a:avLst/>
            </a:prstGeom>
          </p:spPr>
        </p:pic>
      </p:grpSp>
      <p:sp>
        <p:nvSpPr>
          <p:cNvPr id="13" name="TextBox 12"/>
          <p:cNvSpPr txBox="1"/>
          <p:nvPr/>
        </p:nvSpPr>
        <p:spPr>
          <a:xfrm>
            <a:off x="1073157" y="2745056"/>
            <a:ext cx="2152195" cy="461665"/>
          </a:xfrm>
          <a:prstGeom prst="rect">
            <a:avLst/>
          </a:prstGeom>
          <a:solidFill>
            <a:srgbClr val="46A3AE"/>
          </a:solidFill>
        </p:spPr>
        <p:txBody>
          <a:bodyPr wrap="square" rtlCol="0">
            <a:spAutoFit/>
          </a:bodyPr>
          <a:lstStyle/>
          <a:p>
            <a:r>
              <a:rPr lang="en-US" sz="2400" b="1" dirty="0">
                <a:solidFill>
                  <a:schemeClr val="bg1"/>
                </a:solidFill>
                <a:latin typeface="Proxima Nova" panose="02000506030000020004" pitchFamily="2" charset="0"/>
              </a:rPr>
              <a:t>CONTACT US</a:t>
            </a:r>
          </a:p>
        </p:txBody>
      </p:sp>
      <p:sp>
        <p:nvSpPr>
          <p:cNvPr id="14" name="TextBox 13"/>
          <p:cNvSpPr txBox="1"/>
          <p:nvPr/>
        </p:nvSpPr>
        <p:spPr>
          <a:xfrm>
            <a:off x="5580333" y="2714120"/>
            <a:ext cx="2152195" cy="461665"/>
          </a:xfrm>
          <a:prstGeom prst="rect">
            <a:avLst/>
          </a:prstGeom>
          <a:solidFill>
            <a:srgbClr val="3C97A8"/>
          </a:solidFill>
        </p:spPr>
        <p:txBody>
          <a:bodyPr wrap="square" rtlCol="0">
            <a:spAutoFit/>
          </a:bodyPr>
          <a:lstStyle/>
          <a:p>
            <a:r>
              <a:rPr lang="en-US" sz="2400" b="1" dirty="0">
                <a:solidFill>
                  <a:schemeClr val="bg1"/>
                </a:solidFill>
                <a:latin typeface="Proxima Nova" panose="02000506030000020004" pitchFamily="2" charset="0"/>
              </a:rPr>
              <a:t>FOLLOW US</a:t>
            </a:r>
          </a:p>
        </p:txBody>
      </p:sp>
      <p:sp>
        <p:nvSpPr>
          <p:cNvPr id="16" name="TextBox 15"/>
          <p:cNvSpPr txBox="1"/>
          <p:nvPr/>
        </p:nvSpPr>
        <p:spPr>
          <a:xfrm>
            <a:off x="1761418" y="1350063"/>
            <a:ext cx="5491275" cy="461665"/>
          </a:xfrm>
          <a:prstGeom prst="rect">
            <a:avLst/>
          </a:prstGeom>
          <a:solidFill>
            <a:srgbClr val="46A3AE"/>
          </a:solidFill>
        </p:spPr>
        <p:txBody>
          <a:bodyPr wrap="square" rtlCol="0">
            <a:spAutoFit/>
          </a:bodyPr>
          <a:lstStyle/>
          <a:p>
            <a:r>
              <a:rPr lang="en-US" sz="2400" b="1" dirty="0">
                <a:solidFill>
                  <a:schemeClr val="bg1"/>
                </a:solidFill>
                <a:latin typeface="Proxima Nova" panose="02000506030000020004" pitchFamily="2" charset="0"/>
              </a:rPr>
              <a:t>INFORMATION AND APPLICATION</a:t>
            </a:r>
          </a:p>
        </p:txBody>
      </p:sp>
      <mc:AlternateContent xmlns:mc="http://schemas.openxmlformats.org/markup-compatibility/2006" xmlns:p14="http://schemas.microsoft.com/office/powerpoint/2010/main" xmlns:iact="http://schemas.microsoft.com/office/powerpoint/2014/inkAction">
        <mc:Choice Requires="p14 iact">
          <p:contentPart p14:bwMode="auto" r:id="rId11">
            <p14:nvContentPartPr>
              <p14:cNvPr id="23" name="Ink 22">
                <a:extLst>
                  <a:ext uri="{FF2B5EF4-FFF2-40B4-BE49-F238E27FC236}">
                    <a16:creationId xmlns:a16="http://schemas.microsoft.com/office/drawing/2014/main" id="{ADA9B623-8FFD-48FF-AF31-BC5E1A83350F}"/>
                  </a:ext>
                </a:extLst>
              </p14:cNvPr>
              <p14:cNvContentPartPr/>
              <p14:nvPr>
                <p:extLst>
                  <p:ext uri="{42D2F446-02D8-4167-A562-619A0277C38B}">
                    <p15:isNarration xmlns:p15="http://schemas.microsoft.com/office/powerpoint/2012/main" val="1"/>
                  </p:ext>
                </p:extLst>
              </p14:nvPr>
            </p14:nvContentPartPr>
            <p14:xfrm>
              <a:off x="1171800" y="4210560"/>
              <a:ext cx="2511720" cy="64080"/>
            </p14:xfrm>
          </p:contentPart>
        </mc:Choice>
        <mc:Fallback xmlns="">
          <p:pic>
            <p:nvPicPr>
              <p:cNvPr id="23" name="Ink 22">
                <a:extLst>
                  <a:ext uri="{FF2B5EF4-FFF2-40B4-BE49-F238E27FC236}">
                    <a16:creationId xmlns:a16="http://schemas.microsoft.com/office/drawing/2014/main" id="{ADA9B623-8FFD-48FF-AF31-BC5E1A83350F}"/>
                  </a:ext>
                </a:extLst>
              </p:cNvPr>
              <p:cNvPicPr>
                <a:picLocks noGrp="1" noRot="1" noChangeAspect="1" noMove="1" noResize="1" noEditPoints="1" noAdjustHandles="1" noChangeArrowheads="1" noChangeShapeType="1"/>
              </p:cNvPicPr>
              <p:nvPr/>
            </p:nvPicPr>
            <p:blipFill>
              <a:blip r:embed="rId14"/>
              <a:stretch>
                <a:fillRect/>
              </a:stretch>
            </p:blipFill>
            <p:spPr>
              <a:xfrm>
                <a:off x="1155960" y="4147200"/>
                <a:ext cx="2543040" cy="190800"/>
              </a:xfrm>
              <a:prstGeom prst="rect">
                <a:avLst/>
              </a:prstGeom>
            </p:spPr>
          </p:pic>
        </mc:Fallback>
      </mc:AlternateContent>
    </p:spTree>
    <p:extLst>
      <p:ext uri="{BB962C8B-B14F-4D97-AF65-F5344CB8AC3E}">
        <p14:creationId xmlns:p14="http://schemas.microsoft.com/office/powerpoint/2010/main" val="1589834170"/>
      </p:ext>
    </p:extLst>
  </p:cSld>
  <p:clrMapOvr>
    <a:masterClrMapping/>
  </p:clrMapOvr>
  <mc:AlternateContent xmlns:mc="http://schemas.openxmlformats.org/markup-compatibility/2006" xmlns:p14="http://schemas.microsoft.com/office/powerpoint/2010/main">
    <mc:Choice Requires="p14">
      <p:transition spd="slow" p14:dur="2000" advTm="55841"/>
    </mc:Choice>
    <mc:Fallback xmlns="">
      <p:transition spd="slow" advTm="55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md type="call" cmd="playFrom(0.0)">
                                      <p:cBhvr>
                                        <p:cTn id="7"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500" y="314019"/>
            <a:ext cx="8001000" cy="496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002060"/>
                </a:solidFill>
                <a:latin typeface="Proxima Nova" panose="02000506030000020004" pitchFamily="50" charset="0"/>
              </a:rPr>
              <a:t>Who is eligible?</a:t>
            </a:r>
          </a:p>
        </p:txBody>
      </p:sp>
      <p:pic>
        <p:nvPicPr>
          <p:cNvPr id="8" name="Picture 5"/>
          <p:cNvPicPr>
            <a:picLocks noChangeAspect="1"/>
          </p:cNvPicPr>
          <p:nvPr/>
        </p:nvPicPr>
        <p:blipFill rotWithShape="1">
          <a:blip r:embed="rId3">
            <a:extLst>
              <a:ext uri="{28A0092B-C50C-407E-A947-70E740481C1C}">
                <a14:useLocalDpi xmlns:a14="http://schemas.microsoft.com/office/drawing/2010/main" val="0"/>
              </a:ext>
            </a:extLst>
          </a:blip>
          <a:srcRect l="28926" t="-1594" r="13538" b="-1"/>
          <a:stretch/>
        </p:blipFill>
        <p:spPr bwMode="auto">
          <a:xfrm>
            <a:off x="0" y="914400"/>
            <a:ext cx="9144000"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49378" y="1204980"/>
            <a:ext cx="4572000" cy="4893647"/>
          </a:xfrm>
          <a:prstGeom prst="rect">
            <a:avLst/>
          </a:prstGeom>
        </p:spPr>
        <p:txBody>
          <a:bodyPr>
            <a:spAutoFit/>
          </a:bodyPr>
          <a:lstStyle/>
          <a:p>
            <a:pPr marL="285750" indent="-285750">
              <a:buFont typeface="Wingdings" panose="05000000000000000000" pitchFamily="2" charset="2"/>
              <a:buChar char="Ø"/>
            </a:pPr>
            <a:r>
              <a:rPr lang="en-US" sz="2400" dirty="0">
                <a:solidFill>
                  <a:srgbClr val="002060"/>
                </a:solidFill>
                <a:latin typeface="Proxima Nova" panose="02000506030000020004" pitchFamily="2" charset="0"/>
              </a:rPr>
              <a:t>Full or part time registered UC Davis undergraduate</a:t>
            </a:r>
          </a:p>
          <a:p>
            <a:pPr marL="171450" indent="-171450">
              <a:buFont typeface="Wingdings" panose="05000000000000000000" pitchFamily="2" charset="2"/>
              <a:buChar char="Ø"/>
            </a:pPr>
            <a:endParaRPr lang="en-US" sz="800" dirty="0">
              <a:solidFill>
                <a:srgbClr val="002060"/>
              </a:solidFill>
              <a:latin typeface="Proxima Nova" panose="02000506030000020004" pitchFamily="2" charset="0"/>
            </a:endParaRPr>
          </a:p>
          <a:p>
            <a:pPr marL="285750" indent="-285750">
              <a:buFont typeface="Wingdings" panose="05000000000000000000" pitchFamily="2" charset="2"/>
              <a:buChar char="Ø"/>
            </a:pPr>
            <a:r>
              <a:rPr lang="en-US" sz="2400" dirty="0">
                <a:solidFill>
                  <a:srgbClr val="002060"/>
                </a:solidFill>
                <a:latin typeface="Proxima Nova" panose="02000506030000020004" pitchFamily="2" charset="0"/>
              </a:rPr>
              <a:t>Good academic standing</a:t>
            </a:r>
          </a:p>
          <a:p>
            <a:pPr marL="171450" indent="-171450">
              <a:buFont typeface="Wingdings" panose="05000000000000000000" pitchFamily="2" charset="2"/>
              <a:buChar char="Ø"/>
            </a:pPr>
            <a:endParaRPr lang="en-US" sz="800" dirty="0">
              <a:solidFill>
                <a:srgbClr val="002060"/>
              </a:solidFill>
              <a:latin typeface="Proxima Nova" panose="02000506030000020004" pitchFamily="2" charset="0"/>
            </a:endParaRPr>
          </a:p>
          <a:p>
            <a:pPr marL="285750" indent="-285750">
              <a:buFont typeface="Wingdings" panose="05000000000000000000" pitchFamily="2" charset="2"/>
              <a:buChar char="Ø"/>
            </a:pPr>
            <a:r>
              <a:rPr lang="en-US" sz="2400" dirty="0">
                <a:solidFill>
                  <a:srgbClr val="002060"/>
                </a:solidFill>
                <a:latin typeface="Proxima Nova" panose="02000506030000020004" pitchFamily="2" charset="0"/>
              </a:rPr>
              <a:t>Meet satisfactory academic progress</a:t>
            </a:r>
          </a:p>
          <a:p>
            <a:pPr marL="171450" indent="-171450">
              <a:buFont typeface="Wingdings" panose="05000000000000000000" pitchFamily="2" charset="2"/>
              <a:buChar char="Ø"/>
            </a:pPr>
            <a:endParaRPr lang="en-US" sz="1000" dirty="0">
              <a:solidFill>
                <a:srgbClr val="002060"/>
              </a:solidFill>
              <a:latin typeface="Proxima Nova" panose="02000506030000020004" pitchFamily="2" charset="0"/>
            </a:endParaRPr>
          </a:p>
          <a:p>
            <a:pPr marL="285750" indent="-285750">
              <a:buFont typeface="Wingdings" panose="05000000000000000000" pitchFamily="2" charset="2"/>
              <a:buChar char="Ø"/>
            </a:pPr>
            <a:r>
              <a:rPr lang="en-US" sz="2400" dirty="0">
                <a:solidFill>
                  <a:srgbClr val="002060"/>
                </a:solidFill>
                <a:latin typeface="Proxima Nova" panose="02000506030000020004" pitchFamily="2" charset="0"/>
              </a:rPr>
              <a:t>Enrolled during the </a:t>
            </a:r>
            <a:r>
              <a:rPr lang="en-US" sz="2400" dirty="0" smtClean="0">
                <a:solidFill>
                  <a:srgbClr val="002060"/>
                </a:solidFill>
                <a:latin typeface="Proxima Nova" panose="02000506030000020004" pitchFamily="2" charset="0"/>
              </a:rPr>
              <a:t>quarters </a:t>
            </a:r>
            <a:r>
              <a:rPr lang="en-US" sz="2400" dirty="0">
                <a:solidFill>
                  <a:srgbClr val="002060"/>
                </a:solidFill>
                <a:latin typeface="Proxima Nova" panose="02000506030000020004" pitchFamily="2" charset="0"/>
              </a:rPr>
              <a:t>that the research is carried out</a:t>
            </a:r>
          </a:p>
          <a:p>
            <a:pPr marL="171450" indent="-171450">
              <a:buFont typeface="Wingdings" panose="05000000000000000000" pitchFamily="2" charset="2"/>
              <a:buChar char="Ø"/>
            </a:pPr>
            <a:endParaRPr lang="en-US" sz="1000" dirty="0">
              <a:solidFill>
                <a:srgbClr val="002060"/>
              </a:solidFill>
              <a:latin typeface="Proxima Nova" panose="02000506030000020004" pitchFamily="2" charset="0"/>
            </a:endParaRPr>
          </a:p>
          <a:p>
            <a:pPr marL="285750" indent="-285750">
              <a:buFont typeface="Wingdings" panose="05000000000000000000" pitchFamily="2" charset="2"/>
              <a:buChar char="Ø"/>
            </a:pPr>
            <a:r>
              <a:rPr lang="en-US" sz="2400" dirty="0">
                <a:solidFill>
                  <a:srgbClr val="002060"/>
                </a:solidFill>
                <a:latin typeface="Proxima Nova" panose="02000506030000020004" pitchFamily="2" charset="0"/>
              </a:rPr>
              <a:t>On continuing student status during the summer </a:t>
            </a:r>
            <a:r>
              <a:rPr lang="en-US" sz="2400" i="1" u="sng" dirty="0">
                <a:solidFill>
                  <a:srgbClr val="002060"/>
                </a:solidFill>
                <a:latin typeface="Proxima Nova" panose="02000506030000020004" pitchFamily="2" charset="0"/>
              </a:rPr>
              <a:t>and</a:t>
            </a:r>
            <a:r>
              <a:rPr lang="en-US" sz="2400" dirty="0">
                <a:solidFill>
                  <a:srgbClr val="002060"/>
                </a:solidFill>
                <a:latin typeface="Proxima Nova" panose="02000506030000020004" pitchFamily="2" charset="0"/>
              </a:rPr>
              <a:t> enrolled in fall quarter to conduct summer research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48864"/>
            <a:ext cx="838986" cy="86553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909" y="1304841"/>
            <a:ext cx="3197284" cy="2126194"/>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spect="1"/>
          </p:cNvPicPr>
          <p:nvPr/>
        </p:nvPicPr>
        <p:blipFill rotWithShape="1">
          <a:blip r:embed="rId6">
            <a:extLst>
              <a:ext uri="{28A0092B-C50C-407E-A947-70E740481C1C}">
                <a14:useLocalDpi xmlns:a14="http://schemas.microsoft.com/office/drawing/2010/main" val="0"/>
              </a:ext>
            </a:extLst>
          </a:blip>
          <a:srcRect l="19285" t="24" r="36463"/>
          <a:stretch/>
        </p:blipFill>
        <p:spPr bwMode="auto">
          <a:xfrm>
            <a:off x="0" y="6256825"/>
            <a:ext cx="9144000" cy="3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E8D7BF4-E2C7-BA43-9309-1A39B3BF1E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498" y="3590887"/>
            <a:ext cx="3193695" cy="21239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47515"/>
      </p:ext>
    </p:extLst>
  </p:cSld>
  <p:clrMapOvr>
    <a:masterClrMapping/>
  </p:clrMapOvr>
  <mc:AlternateContent xmlns:mc="http://schemas.openxmlformats.org/markup-compatibility/2006" xmlns:p14="http://schemas.microsoft.com/office/powerpoint/2010/main">
    <mc:Choice Requires="p14">
      <p:transition spd="slow" p14:dur="2000" advTm="81478"/>
    </mc:Choice>
    <mc:Fallback xmlns="">
      <p:transition spd="slow" advTm="8147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6" name="Picture 24" descr="Image result for application dead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54884">
            <a:off x="6764168" y="1278804"/>
            <a:ext cx="2228280" cy="1520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48864"/>
            <a:ext cx="838986" cy="865536"/>
          </a:xfrm>
          <a:prstGeom prst="rect">
            <a:avLst/>
          </a:prstGeom>
        </p:spPr>
      </p:pic>
      <p:sp>
        <p:nvSpPr>
          <p:cNvPr id="5" name="Title 1"/>
          <p:cNvSpPr txBox="1">
            <a:spLocks/>
          </p:cNvSpPr>
          <p:nvPr/>
        </p:nvSpPr>
        <p:spPr>
          <a:xfrm>
            <a:off x="542289" y="285065"/>
            <a:ext cx="8001000" cy="496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000" b="1" dirty="0">
                <a:solidFill>
                  <a:srgbClr val="002060"/>
                </a:solidFill>
                <a:latin typeface="Proxima Nova" panose="02000506030000020004" pitchFamily="50" charset="0"/>
              </a:rPr>
              <a:t>APPLICATION DEADLINE</a:t>
            </a:r>
          </a:p>
        </p:txBody>
      </p:sp>
      <p:graphicFrame>
        <p:nvGraphicFramePr>
          <p:cNvPr id="6" name="Object 6"/>
          <p:cNvGraphicFramePr>
            <a:graphicFrameLocks noChangeAspect="1"/>
          </p:cNvGraphicFramePr>
          <p:nvPr>
            <p:extLst>
              <p:ext uri="{D42A27DB-BD31-4B8C-83A1-F6EECF244321}">
                <p14:modId xmlns:p14="http://schemas.microsoft.com/office/powerpoint/2010/main" val="730322415"/>
              </p:ext>
            </p:extLst>
          </p:nvPr>
        </p:nvGraphicFramePr>
        <p:xfrm>
          <a:off x="6647935" y="6430737"/>
          <a:ext cx="2272062" cy="427264"/>
        </p:xfrm>
        <a:graphic>
          <a:graphicData uri="http://schemas.openxmlformats.org/presentationml/2006/ole">
            <mc:AlternateContent xmlns:mc="http://schemas.openxmlformats.org/markup-compatibility/2006">
              <mc:Choice xmlns:v="urn:schemas-microsoft-com:vml" Requires="v">
                <p:oleObj spid="_x0000_s3133" name="Document" r:id="rId5" imgW="5936098" imgH="1116275" progId="Word.Document.12">
                  <p:embed/>
                </p:oleObj>
              </mc:Choice>
              <mc:Fallback>
                <p:oleObj name="Document" r:id="rId5" imgW="5936098" imgH="111627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7935" y="6430737"/>
                        <a:ext cx="2272062" cy="427264"/>
                      </a:xfrm>
                      <a:prstGeom prst="rect">
                        <a:avLst/>
                      </a:prstGeom>
                      <a:noFill/>
                      <a:ln>
                        <a:noFill/>
                      </a:ln>
                    </p:spPr>
                  </p:pic>
                </p:oleObj>
              </mc:Fallback>
            </mc:AlternateContent>
          </a:graphicData>
        </a:graphic>
      </p:graphicFrame>
      <p:pic>
        <p:nvPicPr>
          <p:cNvPr id="7" name="Picture 5"/>
          <p:cNvPicPr>
            <a:picLocks noChangeAspect="1"/>
          </p:cNvPicPr>
          <p:nvPr/>
        </p:nvPicPr>
        <p:blipFill rotWithShape="1">
          <a:blip r:embed="rId7">
            <a:extLst>
              <a:ext uri="{28A0092B-C50C-407E-A947-70E740481C1C}">
                <a14:useLocalDpi xmlns:a14="http://schemas.microsoft.com/office/drawing/2010/main" val="0"/>
              </a:ext>
            </a:extLst>
          </a:blip>
          <a:srcRect l="19285" t="24" r="36463"/>
          <a:stretch/>
        </p:blipFill>
        <p:spPr bwMode="auto">
          <a:xfrm>
            <a:off x="-50334" y="6005384"/>
            <a:ext cx="9253057" cy="3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8">
            <a:extLst>
              <a:ext uri="{28A0092B-C50C-407E-A947-70E740481C1C}">
                <a14:useLocalDpi xmlns:a14="http://schemas.microsoft.com/office/drawing/2010/main" val="0"/>
              </a:ext>
            </a:extLst>
          </a:blip>
          <a:srcRect l="28926" t="-1594" r="13538" b="-1"/>
          <a:stretch/>
        </p:blipFill>
        <p:spPr bwMode="auto">
          <a:xfrm>
            <a:off x="-58421" y="914400"/>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2289" y="1503246"/>
            <a:ext cx="7102577" cy="4616648"/>
          </a:xfrm>
          <a:prstGeom prst="rect">
            <a:avLst/>
          </a:prstGeom>
          <a:noFill/>
        </p:spPr>
        <p:txBody>
          <a:bodyPr wrap="square" rtlCol="0">
            <a:spAutoFit/>
          </a:bodyPr>
          <a:lstStyle/>
          <a:p>
            <a:pPr marL="457200" indent="-457200">
              <a:buFont typeface="Wingdings" panose="05000000000000000000" pitchFamily="2" charset="2"/>
              <a:buChar char="Ø"/>
            </a:pPr>
            <a:r>
              <a:rPr lang="en-US" sz="3600" b="1" dirty="0" smtClean="0">
                <a:solidFill>
                  <a:srgbClr val="002060"/>
                </a:solidFill>
                <a:latin typeface="Proxima Nova" panose="02000506030000020004" pitchFamily="2" charset="0"/>
              </a:rPr>
              <a:t>November 8, </a:t>
            </a:r>
            <a:r>
              <a:rPr lang="en-US" sz="3600" b="1" dirty="0">
                <a:solidFill>
                  <a:srgbClr val="002060"/>
                </a:solidFill>
                <a:latin typeface="Proxima Nova" panose="02000506030000020004" pitchFamily="2" charset="0"/>
              </a:rPr>
              <a:t>2021</a:t>
            </a:r>
          </a:p>
          <a:p>
            <a:pPr marL="457200" indent="-457200">
              <a:buFont typeface="Wingdings" panose="05000000000000000000" pitchFamily="2" charset="2"/>
              <a:buChar char="Ø"/>
            </a:pPr>
            <a:endParaRPr lang="en-US" b="1" dirty="0">
              <a:solidFill>
                <a:srgbClr val="002060"/>
              </a:solidFill>
              <a:latin typeface="Proxima Nova" panose="02000506030000020004" pitchFamily="2" charset="0"/>
            </a:endParaRPr>
          </a:p>
          <a:p>
            <a:pPr marL="457200" indent="-457200">
              <a:buFont typeface="Wingdings" panose="05000000000000000000" pitchFamily="2" charset="2"/>
              <a:buChar char="Ø"/>
            </a:pPr>
            <a:r>
              <a:rPr lang="en-US" sz="3600" b="1" dirty="0">
                <a:solidFill>
                  <a:srgbClr val="002060"/>
                </a:solidFill>
                <a:latin typeface="Proxima Nova" panose="02000506030000020004" pitchFamily="2" charset="0"/>
              </a:rPr>
              <a:t>UPLOAD MATERIALS ON LINE NO LATER THAN 11:59 P.M.</a:t>
            </a:r>
          </a:p>
          <a:p>
            <a:pPr marL="457200" indent="-457200">
              <a:buFont typeface="Wingdings" panose="05000000000000000000" pitchFamily="2" charset="2"/>
              <a:buChar char="Ø"/>
            </a:pPr>
            <a:endParaRPr lang="en-US" b="1" dirty="0">
              <a:solidFill>
                <a:srgbClr val="002060"/>
              </a:solidFill>
              <a:latin typeface="Proxima Nova" panose="02000506030000020004" pitchFamily="2" charset="0"/>
            </a:endParaRPr>
          </a:p>
          <a:p>
            <a:pPr marL="457200" indent="-457200">
              <a:buFont typeface="Wingdings" panose="05000000000000000000" pitchFamily="2" charset="2"/>
              <a:buChar char="Ø"/>
            </a:pPr>
            <a:r>
              <a:rPr lang="en-US" sz="3600" b="1" dirty="0">
                <a:solidFill>
                  <a:srgbClr val="002060"/>
                </a:solidFill>
                <a:latin typeface="Proxima Nova" panose="02000506030000020004" pitchFamily="2" charset="0"/>
              </a:rPr>
              <a:t>UPLOAD </a:t>
            </a:r>
            <a:r>
              <a:rPr lang="en-US" sz="3600" b="1" dirty="0">
                <a:solidFill>
                  <a:srgbClr val="3FA2B1"/>
                </a:solidFill>
                <a:latin typeface="Proxima Nova" panose="02000506030000020004" pitchFamily="2" charset="0"/>
              </a:rPr>
              <a:t>PDF FILES </a:t>
            </a:r>
            <a:r>
              <a:rPr lang="en-US" sz="3600" b="1" dirty="0" smtClean="0">
                <a:solidFill>
                  <a:srgbClr val="3FA2B1"/>
                </a:solidFill>
                <a:latin typeface="Proxima Nova" panose="02000506030000020004" pitchFamily="2" charset="0"/>
              </a:rPr>
              <a:t>ONLY</a:t>
            </a:r>
          </a:p>
          <a:p>
            <a:r>
              <a:rPr lang="en-US" sz="2000" b="1" dirty="0" smtClean="0">
                <a:solidFill>
                  <a:srgbClr val="FF0000"/>
                </a:solidFill>
                <a:latin typeface="Proxima Nova" panose="02000506030000020004" pitchFamily="2" charset="0"/>
              </a:rPr>
              <a:t>If you u</a:t>
            </a:r>
            <a:r>
              <a:rPr lang="en-US" sz="2000" b="1" dirty="0" smtClean="0">
                <a:solidFill>
                  <a:srgbClr val="FF0000"/>
                </a:solidFill>
                <a:latin typeface="Proxima Nova" panose="02000506030000020004" pitchFamily="2" charset="0"/>
              </a:rPr>
              <a:t>pload other document types (e.g. Word, PowerPoint) the reviewers will not be able to view them in your application file!  Your application will be incomplete!  </a:t>
            </a:r>
            <a:endParaRPr lang="en-US" sz="2000" b="1" dirty="0">
              <a:solidFill>
                <a:srgbClr val="FF0000"/>
              </a:solidFill>
              <a:latin typeface="Proxima Nova" panose="02000506030000020004" pitchFamily="2" charset="0"/>
            </a:endParaRPr>
          </a:p>
          <a:p>
            <a:pPr marL="457200" indent="-457200">
              <a:buFont typeface="Wingdings" panose="05000000000000000000" pitchFamily="2" charset="2"/>
              <a:buChar char="Ø"/>
            </a:pPr>
            <a:endParaRPr lang="en-US" b="1" dirty="0">
              <a:solidFill>
                <a:srgbClr val="3FA2B1"/>
              </a:solidFill>
              <a:latin typeface="Proxima Nova" panose="02000506030000020004" pitchFamily="2" charset="0"/>
            </a:endParaRPr>
          </a:p>
          <a:p>
            <a:pPr marL="457200" indent="-457200">
              <a:buFont typeface="Wingdings" panose="05000000000000000000" pitchFamily="2" charset="2"/>
              <a:buChar char="Ø"/>
            </a:pPr>
            <a:r>
              <a:rPr lang="en-US" sz="3600" dirty="0">
                <a:hlinkClick r:id="rId9"/>
              </a:rPr>
              <a:t>https://urc.ucdavis.edu/PUF</a:t>
            </a:r>
            <a:endParaRPr lang="en-US" sz="3600" b="1" dirty="0">
              <a:solidFill>
                <a:srgbClr val="002060"/>
              </a:solidFill>
              <a:latin typeface="Proxima Nova" panose="02000506030000020004" pitchFamily="2" charset="0"/>
            </a:endParaRPr>
          </a:p>
        </p:txBody>
      </p:sp>
    </p:spTree>
    <p:extLst>
      <p:ext uri="{BB962C8B-B14F-4D97-AF65-F5344CB8AC3E}">
        <p14:creationId xmlns:p14="http://schemas.microsoft.com/office/powerpoint/2010/main" val="3914547610"/>
      </p:ext>
    </p:extLst>
  </p:cSld>
  <p:clrMapOvr>
    <a:masterClrMapping/>
  </p:clrMapOvr>
  <mc:AlternateContent xmlns:mc="http://schemas.openxmlformats.org/markup-compatibility/2006" xmlns:p14="http://schemas.microsoft.com/office/powerpoint/2010/main">
    <mc:Choice Requires="p14">
      <p:transition spd="slow" p14:dur="2000" advTm="46742"/>
    </mc:Choice>
    <mc:Fallback xmlns="">
      <p:transition spd="slow" advTm="4674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52B472-77C3-5C4F-BED8-3BEB4B31E70A}"/>
              </a:ext>
            </a:extLst>
          </p:cNvPr>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48864"/>
            <a:ext cx="838986" cy="865536"/>
          </a:xfrm>
          <a:prstGeom prst="rect">
            <a:avLst/>
          </a:prstGeom>
        </p:spPr>
      </p:pic>
      <p:sp>
        <p:nvSpPr>
          <p:cNvPr id="5" name="Title 1"/>
          <p:cNvSpPr txBox="1">
            <a:spLocks/>
          </p:cNvSpPr>
          <p:nvPr/>
        </p:nvSpPr>
        <p:spPr>
          <a:xfrm>
            <a:off x="1030561" y="359891"/>
            <a:ext cx="8001000" cy="4969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025C99"/>
                </a:solidFill>
                <a:latin typeface="Proxima Nova" panose="02000506030000020004" pitchFamily="2" charset="0"/>
              </a:rPr>
              <a:t>Preparing a Complete Application</a:t>
            </a:r>
          </a:p>
        </p:txBody>
      </p:sp>
      <p:pic>
        <p:nvPicPr>
          <p:cNvPr id="7" name="Picture 5"/>
          <p:cNvPicPr>
            <a:picLocks noChangeAspect="1"/>
          </p:cNvPicPr>
          <p:nvPr/>
        </p:nvPicPr>
        <p:blipFill rotWithShape="1">
          <a:blip r:embed="rId3">
            <a:extLst>
              <a:ext uri="{28A0092B-C50C-407E-A947-70E740481C1C}">
                <a14:useLocalDpi xmlns:a14="http://schemas.microsoft.com/office/drawing/2010/main" val="0"/>
              </a:ext>
            </a:extLst>
          </a:blip>
          <a:srcRect l="19285" t="24" r="36463"/>
          <a:stretch/>
        </p:blipFill>
        <p:spPr bwMode="auto">
          <a:xfrm>
            <a:off x="-50334" y="6005384"/>
            <a:ext cx="9253057" cy="36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58421" y="943662"/>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3D50D5D-45C3-9A4F-9BF9-D250B19B4980}"/>
              </a:ext>
            </a:extLst>
          </p:cNvPr>
          <p:cNvSpPr txBox="1"/>
          <p:nvPr/>
        </p:nvSpPr>
        <p:spPr>
          <a:xfrm>
            <a:off x="444635" y="1682430"/>
            <a:ext cx="5121664" cy="3816429"/>
          </a:xfrm>
          <a:prstGeom prst="rect">
            <a:avLst/>
          </a:prstGeom>
          <a:noFill/>
        </p:spPr>
        <p:txBody>
          <a:bodyPr wrap="square" rtlCol="0">
            <a:spAutoFit/>
          </a:bodyPr>
          <a:lstStyle/>
          <a:p>
            <a:r>
              <a:rPr lang="en-US" sz="2800" dirty="0">
                <a:solidFill>
                  <a:schemeClr val="bg1"/>
                </a:solidFill>
                <a:latin typeface="Proxima Nova" panose="02000506030000020004" pitchFamily="2" charset="0"/>
              </a:rPr>
              <a:t>THE SIX STEPS:</a:t>
            </a:r>
          </a:p>
          <a:p>
            <a:endParaRPr lang="en-US" sz="2800" dirty="0">
              <a:solidFill>
                <a:schemeClr val="bg1"/>
              </a:solidFill>
              <a:latin typeface="Proxima Nova" panose="02000506030000020004" pitchFamily="2" charset="0"/>
            </a:endParaRPr>
          </a:p>
          <a:p>
            <a:pPr marL="342900" indent="-342900">
              <a:buAutoNum type="arabicPeriod"/>
            </a:pPr>
            <a:r>
              <a:rPr lang="en-US" sz="2800" dirty="0">
                <a:solidFill>
                  <a:schemeClr val="bg1"/>
                </a:solidFill>
                <a:latin typeface="Proxima Nova" panose="02000506030000020004" pitchFamily="2" charset="0"/>
              </a:rPr>
              <a:t>Application Cover Form </a:t>
            </a:r>
          </a:p>
          <a:p>
            <a:pPr marL="342900" indent="-342900">
              <a:buAutoNum type="arabicPeriod"/>
            </a:pPr>
            <a:r>
              <a:rPr lang="en-US" sz="2800" dirty="0">
                <a:solidFill>
                  <a:schemeClr val="bg1"/>
                </a:solidFill>
                <a:latin typeface="Proxima Nova" panose="02000506030000020004" pitchFamily="2" charset="0"/>
              </a:rPr>
              <a:t>Proposed Project</a:t>
            </a:r>
          </a:p>
          <a:p>
            <a:pPr marL="342900" indent="-342900">
              <a:buAutoNum type="arabicPeriod"/>
            </a:pPr>
            <a:r>
              <a:rPr lang="en-US" sz="2800" dirty="0">
                <a:solidFill>
                  <a:schemeClr val="bg1"/>
                </a:solidFill>
                <a:latin typeface="Proxima Nova" panose="02000506030000020004" pitchFamily="2" charset="0"/>
              </a:rPr>
              <a:t>Learning Potential</a:t>
            </a:r>
          </a:p>
          <a:p>
            <a:pPr marL="342900" indent="-342900">
              <a:buAutoNum type="arabicPeriod"/>
            </a:pPr>
            <a:r>
              <a:rPr lang="en-US" sz="2800" dirty="0">
                <a:solidFill>
                  <a:schemeClr val="bg1"/>
                </a:solidFill>
                <a:latin typeface="Proxima Nova" panose="02000506030000020004" pitchFamily="2" charset="0"/>
              </a:rPr>
              <a:t>Budget Outline</a:t>
            </a:r>
          </a:p>
          <a:p>
            <a:pPr marL="342900" indent="-342900">
              <a:buAutoNum type="arabicPeriod"/>
            </a:pPr>
            <a:r>
              <a:rPr lang="en-US" sz="2800" dirty="0">
                <a:solidFill>
                  <a:schemeClr val="bg1"/>
                </a:solidFill>
                <a:latin typeface="Proxima Nova" panose="02000506030000020004" pitchFamily="2" charset="0"/>
              </a:rPr>
              <a:t>UC Davis Transcripts</a:t>
            </a:r>
          </a:p>
          <a:p>
            <a:pPr marL="342900" indent="-342900">
              <a:buAutoNum type="arabicPeriod"/>
            </a:pPr>
            <a:r>
              <a:rPr lang="en-US" sz="2800" dirty="0">
                <a:solidFill>
                  <a:schemeClr val="bg1"/>
                </a:solidFill>
                <a:latin typeface="Proxima Nova" panose="02000506030000020004" pitchFamily="2" charset="0"/>
              </a:rPr>
              <a:t>Letter of Recommendation</a:t>
            </a:r>
          </a:p>
          <a:p>
            <a:pPr marL="342900" indent="-342900">
              <a:buAutoNum type="arabicPeriod"/>
            </a:pPr>
            <a:endParaRPr lang="en-US" dirty="0">
              <a:solidFill>
                <a:srgbClr val="002060"/>
              </a:solidFill>
            </a:endParaRPr>
          </a:p>
        </p:txBody>
      </p:sp>
      <p:pic>
        <p:nvPicPr>
          <p:cNvPr id="9" name="Picture 8">
            <a:extLst>
              <a:ext uri="{FF2B5EF4-FFF2-40B4-BE49-F238E27FC236}">
                <a16:creationId xmlns:a16="http://schemas.microsoft.com/office/drawing/2014/main" id="{8F0A8BB6-3A7D-A642-A3CD-4AE43A2F97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6299" y="1392116"/>
            <a:ext cx="2879734" cy="43171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5508050"/>
      </p:ext>
    </p:extLst>
  </p:cSld>
  <p:clrMapOvr>
    <a:masterClrMapping/>
  </p:clrMapOvr>
  <mc:AlternateContent xmlns:mc="http://schemas.openxmlformats.org/markup-compatibility/2006" xmlns:p14="http://schemas.microsoft.com/office/powerpoint/2010/main">
    <mc:Choice Requires="p14">
      <p:transition spd="slow" p14:dur="2000" advTm="23066"/>
    </mc:Choice>
    <mc:Fallback xmlns="">
      <p:transition spd="slow" advTm="2306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7223" name="Document" r:id="rId4" imgW="5875335" imgH="1106186" progId="Word.Document.12">
                  <p:embed/>
                </p:oleObj>
              </mc:Choice>
              <mc:Fallback>
                <p:oleObj name="Document" r:id="rId4" imgW="5875335" imgH="1106186" progId="Word.Document.12">
                  <p:embed/>
                  <p:pic>
                    <p:nvPicPr>
                      <p:cNvPr id="0" name=""/>
                      <p:cNvPicPr>
                        <a:picLocks noChangeAspect="1" noChangeArrowheads="1"/>
                      </p:cNvPicPr>
                      <p:nvPr/>
                    </p:nvPicPr>
                    <p:blipFill>
                      <a:blip r:embed="rId5"/>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25" y="17192"/>
            <a:ext cx="963168" cy="993648"/>
          </a:xfrm>
          <a:prstGeom prst="rect">
            <a:avLst/>
          </a:prstGeom>
        </p:spPr>
      </p:pic>
      <p:sp>
        <p:nvSpPr>
          <p:cNvPr id="7" name="Content Placeholder 2"/>
          <p:cNvSpPr txBox="1">
            <a:spLocks/>
          </p:cNvSpPr>
          <p:nvPr/>
        </p:nvSpPr>
        <p:spPr>
          <a:xfrm>
            <a:off x="567159" y="1587436"/>
            <a:ext cx="3771075" cy="4648735"/>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Proxima Nova" panose="02000506030000020004" pitchFamily="2" charset="0"/>
              </a:rPr>
              <a:t>Fill in all fields of the application</a:t>
            </a:r>
          </a:p>
          <a:p>
            <a:r>
              <a:rPr lang="en-US" sz="2400" dirty="0" smtClean="0">
                <a:solidFill>
                  <a:schemeClr val="bg1"/>
                </a:solidFill>
                <a:latin typeface="Proxima Nova" panose="02000506030000020004" pitchFamily="2" charset="0"/>
              </a:rPr>
              <a:t>Provide </a:t>
            </a:r>
            <a:r>
              <a:rPr lang="en-US" sz="2400" dirty="0">
                <a:solidFill>
                  <a:schemeClr val="bg1"/>
                </a:solidFill>
                <a:latin typeface="Proxima Nova" panose="02000506030000020004" pitchFamily="2" charset="0"/>
              </a:rPr>
              <a:t>a brief (25 words or less) description of your proposed project.  This gives the selection committee an “at a glance” idea of what your project is </a:t>
            </a:r>
            <a:r>
              <a:rPr lang="en-US" sz="2400" dirty="0" smtClean="0">
                <a:solidFill>
                  <a:schemeClr val="bg1"/>
                </a:solidFill>
                <a:latin typeface="Proxima Nova" panose="02000506030000020004" pitchFamily="2" charset="0"/>
              </a:rPr>
              <a:t>about</a:t>
            </a:r>
          </a:p>
          <a:p>
            <a:r>
              <a:rPr lang="en-US" sz="2400" dirty="0">
                <a:solidFill>
                  <a:schemeClr val="bg1"/>
                </a:solidFill>
                <a:latin typeface="Proxima Nova" panose="02000506030000020004" pitchFamily="2" charset="0"/>
              </a:rPr>
              <a:t>Indicate the dollar amount you are asking for under “Proposed Budget Amount”</a:t>
            </a:r>
          </a:p>
          <a:p>
            <a:endParaRPr lang="en-US" sz="1800" dirty="0">
              <a:solidFill>
                <a:schemeClr val="bg1"/>
              </a:solidFill>
              <a:latin typeface="Proxima Nova" panose="02000506030000020004" pitchFamily="2" charset="0"/>
            </a:endParaRPr>
          </a:p>
          <a:p>
            <a:pPr marL="0" indent="0">
              <a:buNone/>
            </a:pPr>
            <a:endParaRPr lang="en-US" sz="2000" dirty="0">
              <a:solidFill>
                <a:schemeClr val="bg1"/>
              </a:solidFill>
            </a:endParaRPr>
          </a:p>
        </p:txBody>
      </p:sp>
      <p:sp>
        <p:nvSpPr>
          <p:cNvPr id="9" name="TextBox 8"/>
          <p:cNvSpPr txBox="1"/>
          <p:nvPr/>
        </p:nvSpPr>
        <p:spPr>
          <a:xfrm>
            <a:off x="4884867" y="1497076"/>
            <a:ext cx="344106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Proxima Nova" panose="02000506030000020004" pitchFamily="2" charset="0"/>
              </a:rPr>
              <a:t>You will need to indicate if any equipment </a:t>
            </a:r>
            <a:r>
              <a:rPr lang="en-US" sz="2400" dirty="0" smtClean="0">
                <a:solidFill>
                  <a:schemeClr val="bg1"/>
                </a:solidFill>
                <a:latin typeface="Proxima Nova" panose="02000506030000020004" pitchFamily="2" charset="0"/>
              </a:rPr>
              <a:t>(Cameras, recording </a:t>
            </a:r>
            <a:r>
              <a:rPr lang="en-US" sz="2400" dirty="0" smtClean="0">
                <a:solidFill>
                  <a:schemeClr val="bg1"/>
                </a:solidFill>
                <a:latin typeface="Proxima Nova" panose="02000506030000020004" pitchFamily="2" charset="0"/>
              </a:rPr>
              <a:t>equipment for example) </a:t>
            </a:r>
            <a:r>
              <a:rPr lang="en-US" sz="2400" dirty="0" smtClean="0">
                <a:solidFill>
                  <a:schemeClr val="bg1"/>
                </a:solidFill>
                <a:latin typeface="Proxima Nova" panose="02000506030000020004" pitchFamily="2" charset="0"/>
              </a:rPr>
              <a:t>is being </a:t>
            </a:r>
            <a:r>
              <a:rPr lang="en-US" sz="2400" dirty="0" smtClean="0">
                <a:solidFill>
                  <a:schemeClr val="bg1"/>
                </a:solidFill>
                <a:latin typeface="Proxima Nova" panose="02000506030000020004" pitchFamily="2" charset="0"/>
              </a:rPr>
              <a:t>requested or if human subjects are involved</a:t>
            </a:r>
            <a:endParaRPr lang="en-US" sz="2400" dirty="0">
              <a:solidFill>
                <a:schemeClr val="bg1"/>
              </a:solidFill>
              <a:latin typeface="Proxima Nova" panose="02000506030000020004" pitchFamily="2" charset="0"/>
            </a:endParaRPr>
          </a:p>
        </p:txBody>
      </p:sp>
      <p:pic>
        <p:nvPicPr>
          <p:cNvPr id="4" name="Picture 5"/>
          <p:cNvPicPr>
            <a:picLocks noChangeAspect="1"/>
          </p:cNvPicPr>
          <p:nvPr/>
        </p:nvPicPr>
        <p:blipFill rotWithShape="1">
          <a:blip r:embed="rId7">
            <a:extLst>
              <a:ext uri="{28A0092B-C50C-407E-A947-70E740481C1C}">
                <a14:useLocalDpi xmlns:a14="http://schemas.microsoft.com/office/drawing/2010/main" val="0"/>
              </a:ext>
            </a:extLst>
          </a:blip>
          <a:srcRect l="28926" t="-1594" r="13538" b="-1"/>
          <a:stretch/>
        </p:blipFill>
        <p:spPr bwMode="auto">
          <a:xfrm>
            <a:off x="0" y="980308"/>
            <a:ext cx="920242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nut 11">
            <a:extLst>
              <a:ext uri="{FF2B5EF4-FFF2-40B4-BE49-F238E27FC236}">
                <a16:creationId xmlns:a16="http://schemas.microsoft.com/office/drawing/2014/main" id="{AA60F5C7-8C9F-E44C-8EA3-4733BB4E6146}"/>
              </a:ext>
            </a:extLst>
          </p:cNvPr>
          <p:cNvSpPr/>
          <p:nvPr/>
        </p:nvSpPr>
        <p:spPr>
          <a:xfrm>
            <a:off x="6226581" y="4392491"/>
            <a:ext cx="2459114" cy="220166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a:extLst>
              <a:ext uri="{FF2B5EF4-FFF2-40B4-BE49-F238E27FC236}">
                <a16:creationId xmlns:a16="http://schemas.microsoft.com/office/drawing/2014/main" id="{066BC488-5CAE-EC49-B1A7-0E7B3D3A2EB0}"/>
              </a:ext>
            </a:extLst>
          </p:cNvPr>
          <p:cNvSpPr txBox="1"/>
          <p:nvPr/>
        </p:nvSpPr>
        <p:spPr>
          <a:xfrm>
            <a:off x="6660801" y="5167379"/>
            <a:ext cx="1590675" cy="584775"/>
          </a:xfrm>
          <a:prstGeom prst="rect">
            <a:avLst/>
          </a:prstGeom>
          <a:noFill/>
        </p:spPr>
        <p:txBody>
          <a:bodyPr wrap="square" rtlCol="0">
            <a:spAutoFit/>
          </a:bodyPr>
          <a:lstStyle/>
          <a:p>
            <a:r>
              <a:rPr lang="en-US" sz="3200" b="1" dirty="0">
                <a:solidFill>
                  <a:srgbClr val="FFC000"/>
                </a:solidFill>
                <a:latin typeface="Proxima Nova" panose="02000506030000020004" pitchFamily="2" charset="0"/>
              </a:rPr>
              <a:t>STEP 1</a:t>
            </a:r>
          </a:p>
        </p:txBody>
      </p:sp>
      <p:sp>
        <p:nvSpPr>
          <p:cNvPr id="14" name="Title 1">
            <a:extLst>
              <a:ext uri="{FF2B5EF4-FFF2-40B4-BE49-F238E27FC236}">
                <a16:creationId xmlns:a16="http://schemas.microsoft.com/office/drawing/2014/main" id="{4BA7F34D-3C36-E344-A8A5-A6EEA3B44285}"/>
              </a:ext>
            </a:extLst>
          </p:cNvPr>
          <p:cNvSpPr txBox="1">
            <a:spLocks/>
          </p:cNvSpPr>
          <p:nvPr/>
        </p:nvSpPr>
        <p:spPr>
          <a:xfrm>
            <a:off x="2024712" y="205995"/>
            <a:ext cx="6060295" cy="6160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Online Cover Page</a:t>
            </a:r>
          </a:p>
        </p:txBody>
      </p:sp>
    </p:spTree>
    <p:custDataLst>
      <p:tags r:id="rId2"/>
    </p:custDataLst>
    <p:extLst>
      <p:ext uri="{BB962C8B-B14F-4D97-AF65-F5344CB8AC3E}">
        <p14:creationId xmlns:p14="http://schemas.microsoft.com/office/powerpoint/2010/main" val="1552995258"/>
      </p:ext>
    </p:extLst>
  </p:cSld>
  <p:clrMapOvr>
    <a:masterClrMapping/>
  </p:clrMapOvr>
  <mc:AlternateContent xmlns:mc="http://schemas.openxmlformats.org/markup-compatibility/2006" xmlns:p14="http://schemas.microsoft.com/office/powerpoint/2010/main">
    <mc:Choice Requires="p14">
      <p:transition spd="slow" p14:dur="2000" advTm="80404"/>
    </mc:Choice>
    <mc:Fallback xmlns="">
      <p:transition spd="slow" advTm="804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17444" name="Document" r:id="rId3" imgW="5875335" imgH="1106186" progId="Word.Document.12">
                  <p:embed/>
                </p:oleObj>
              </mc:Choice>
              <mc:Fallback>
                <p:oleObj name="Document" r:id="rId3" imgW="5875335" imgH="1106186" progId="Word.Document.12">
                  <p:embed/>
                  <p:pic>
                    <p:nvPicPr>
                      <p:cNvPr id="6" name="Object 6"/>
                      <p:cNvPicPr>
                        <a:picLocks noChangeAspect="1" noChangeArrowheads="1"/>
                      </p:cNvPicPr>
                      <p:nvPr/>
                    </p:nvPicPr>
                    <p:blipFill>
                      <a:blip r:embed="rId4"/>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2024712" y="307757"/>
            <a:ext cx="6128687" cy="6160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Online Cover Page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78" y="1280107"/>
            <a:ext cx="8913244" cy="5425736"/>
          </a:xfrm>
          <a:prstGeom prst="rect">
            <a:avLst/>
          </a:prstGeom>
          <a:ln w="50800">
            <a:solidFill>
              <a:srgbClr val="025C99"/>
            </a:solidFill>
          </a:ln>
        </p:spPr>
      </p:pic>
    </p:spTree>
    <p:extLst>
      <p:ext uri="{BB962C8B-B14F-4D97-AF65-F5344CB8AC3E}">
        <p14:creationId xmlns:p14="http://schemas.microsoft.com/office/powerpoint/2010/main" val="2627234772"/>
      </p:ext>
    </p:extLst>
  </p:cSld>
  <p:clrMapOvr>
    <a:masterClrMapping/>
  </p:clrMapOvr>
  <mc:AlternateContent xmlns:mc="http://schemas.openxmlformats.org/markup-compatibility/2006" xmlns:p14="http://schemas.microsoft.com/office/powerpoint/2010/main">
    <mc:Choice Requires="p14">
      <p:transition spd="slow" p14:dur="2000" advTm="42127"/>
    </mc:Choice>
    <mc:Fallback xmlns="">
      <p:transition spd="slow" advTm="4212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3">
            <a:extLst>
              <a:ext uri="{28A0092B-C50C-407E-A947-70E740481C1C}">
                <a14:useLocalDpi xmlns:a14="http://schemas.microsoft.com/office/drawing/2010/main" val="0"/>
              </a:ext>
            </a:extLst>
          </a:blip>
          <a:srcRect l="28926" t="-1594" r="13538" b="-1"/>
          <a:stretch/>
        </p:blipFill>
        <p:spPr bwMode="auto">
          <a:xfrm>
            <a:off x="0" y="1152973"/>
            <a:ext cx="9144001"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8248" name="Document" r:id="rId4" imgW="5875335" imgH="1106186" progId="Word.Document.12">
                  <p:embed/>
                </p:oleObj>
              </mc:Choice>
              <mc:Fallback>
                <p:oleObj name="Document" r:id="rId4" imgW="5875335" imgH="1106186" progId="Word.Document.12">
                  <p:embed/>
                  <p:pic>
                    <p:nvPicPr>
                      <p:cNvPr id="0" name=""/>
                      <p:cNvPicPr>
                        <a:picLocks noChangeAspect="1" noChangeArrowheads="1"/>
                      </p:cNvPicPr>
                      <p:nvPr/>
                    </p:nvPicPr>
                    <p:blipFill>
                      <a:blip r:embed="rId5"/>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8" name="Title 1"/>
          <p:cNvSpPr txBox="1">
            <a:spLocks/>
          </p:cNvSpPr>
          <p:nvPr/>
        </p:nvSpPr>
        <p:spPr>
          <a:xfrm>
            <a:off x="2220302" y="266806"/>
            <a:ext cx="6546722" cy="746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Proposed </a:t>
            </a:r>
            <a:r>
              <a:rPr lang="en-US" b="1" dirty="0" smtClean="0">
                <a:solidFill>
                  <a:srgbClr val="005D99"/>
                </a:solidFill>
                <a:latin typeface="Proxima Nova" panose="02000506030000020004" pitchFamily="2" charset="0"/>
              </a:rPr>
              <a:t>Project Format</a:t>
            </a:r>
            <a:r>
              <a:rPr lang="en-US" b="1" dirty="0">
                <a:solidFill>
                  <a:srgbClr val="005D99"/>
                </a:solidFill>
                <a:latin typeface="Proxima Nova" panose="02000506030000020004" pitchFamily="2" charset="0"/>
              </a:rPr>
              <a:t>	</a:t>
            </a:r>
          </a:p>
        </p:txBody>
      </p:sp>
      <p:sp>
        <p:nvSpPr>
          <p:cNvPr id="3" name="Rectangle 2"/>
          <p:cNvSpPr/>
          <p:nvPr/>
        </p:nvSpPr>
        <p:spPr>
          <a:xfrm>
            <a:off x="376976" y="1649650"/>
            <a:ext cx="6506515" cy="4401205"/>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bg1"/>
                </a:solidFill>
                <a:latin typeface="Proxima Nova" panose="02000506030000020004" pitchFamily="2" charset="0"/>
              </a:rPr>
              <a:t>Length: one page (single spaced, 12 point font, Times/New Roman, </a:t>
            </a:r>
            <a:r>
              <a:rPr lang="en-US" sz="2800" dirty="0" smtClean="0">
                <a:solidFill>
                  <a:schemeClr val="bg1"/>
                </a:solidFill>
                <a:latin typeface="Proxima Nova" panose="02000506030000020004" pitchFamily="2" charset="0"/>
              </a:rPr>
              <a:t>0.5  to 1.0 inch margins.  </a:t>
            </a:r>
          </a:p>
          <a:p>
            <a:pPr marL="285750" indent="-285750">
              <a:buFont typeface="Arial" panose="020B0604020202020204" pitchFamily="34" charset="0"/>
              <a:buChar char="•"/>
            </a:pPr>
            <a:endParaRPr lang="en-US" sz="2800" dirty="0">
              <a:solidFill>
                <a:schemeClr val="bg1"/>
              </a:solidFill>
              <a:latin typeface="Proxima Nova" panose="02000506030000020004" pitchFamily="2" charset="0"/>
            </a:endParaRPr>
          </a:p>
          <a:p>
            <a:pPr marL="285750" indent="-285750">
              <a:buFont typeface="Arial" panose="020B0604020202020204" pitchFamily="34" charset="0"/>
              <a:buChar char="•"/>
            </a:pPr>
            <a:r>
              <a:rPr lang="en-US" sz="2800" dirty="0">
                <a:solidFill>
                  <a:schemeClr val="bg1"/>
                </a:solidFill>
                <a:latin typeface="Proxima Nova" panose="02000506030000020004" pitchFamily="2" charset="0"/>
              </a:rPr>
              <a:t>Provide at least 3 research citations in the body of the narrative, and include a bibliography with full references</a:t>
            </a:r>
          </a:p>
          <a:p>
            <a:endParaRPr lang="en-US" sz="2800" dirty="0">
              <a:solidFill>
                <a:schemeClr val="bg1"/>
              </a:solidFill>
              <a:latin typeface="Proxima Nova" panose="02000506030000020004" pitchFamily="2" charset="0"/>
            </a:endParaRPr>
          </a:p>
          <a:p>
            <a:pPr marL="285750" indent="-285750">
              <a:buFont typeface="Arial" panose="020B0604020202020204" pitchFamily="34" charset="0"/>
              <a:buChar char="•"/>
            </a:pPr>
            <a:r>
              <a:rPr lang="en-US" sz="2800" dirty="0" smtClean="0">
                <a:solidFill>
                  <a:schemeClr val="bg1"/>
                </a:solidFill>
                <a:latin typeface="Proxima Nova" panose="02000506030000020004" pitchFamily="2" charset="0"/>
              </a:rPr>
              <a:t>Citations/bibliography </a:t>
            </a:r>
            <a:r>
              <a:rPr lang="en-US" sz="2800" dirty="0">
                <a:solidFill>
                  <a:schemeClr val="bg1"/>
                </a:solidFill>
                <a:latin typeface="Proxima Nova" panose="02000506030000020004" pitchFamily="2" charset="0"/>
              </a:rPr>
              <a:t>may be listed on the second page if necessary</a:t>
            </a:r>
          </a:p>
        </p:txBody>
      </p:sp>
      <p:sp>
        <p:nvSpPr>
          <p:cNvPr id="10" name="Donut 9">
            <a:extLst>
              <a:ext uri="{FF2B5EF4-FFF2-40B4-BE49-F238E27FC236}">
                <a16:creationId xmlns:a16="http://schemas.microsoft.com/office/drawing/2014/main" id="{C0B6C7C0-39E7-E14F-8312-AA50E51007C5}"/>
              </a:ext>
            </a:extLst>
          </p:cNvPr>
          <p:cNvSpPr/>
          <p:nvPr/>
        </p:nvSpPr>
        <p:spPr>
          <a:xfrm>
            <a:off x="6924057" y="4493319"/>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2" name="TextBox 11">
            <a:extLst>
              <a:ext uri="{FF2B5EF4-FFF2-40B4-BE49-F238E27FC236}">
                <a16:creationId xmlns:a16="http://schemas.microsoft.com/office/drawing/2014/main" id="{9355A8EC-8D7E-2244-8F0D-9491D271C81B}"/>
              </a:ext>
            </a:extLst>
          </p:cNvPr>
          <p:cNvSpPr txBox="1"/>
          <p:nvPr/>
        </p:nvSpPr>
        <p:spPr>
          <a:xfrm>
            <a:off x="7203595" y="5278446"/>
            <a:ext cx="1563429"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2</a:t>
            </a:r>
          </a:p>
        </p:txBody>
      </p:sp>
    </p:spTree>
    <p:extLst>
      <p:ext uri="{BB962C8B-B14F-4D97-AF65-F5344CB8AC3E}">
        <p14:creationId xmlns:p14="http://schemas.microsoft.com/office/powerpoint/2010/main" val="1781274152"/>
      </p:ext>
    </p:extLst>
  </p:cSld>
  <p:clrMapOvr>
    <a:masterClrMapping/>
  </p:clrMapOvr>
  <mc:AlternateContent xmlns:mc="http://schemas.openxmlformats.org/markup-compatibility/2006" xmlns:p14="http://schemas.microsoft.com/office/powerpoint/2010/main">
    <mc:Choice Requires="p14">
      <p:transition spd="slow" p14:dur="2000" advTm="73941"/>
    </mc:Choice>
    <mc:Fallback xmlns="">
      <p:transition spd="slow" advTm="7394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7F94"/>
        </a:solidFill>
        <a:effectLst/>
      </p:bgPr>
    </p:bg>
    <p:spTree>
      <p:nvGrpSpPr>
        <p:cNvPr id="1" name=""/>
        <p:cNvGrpSpPr/>
        <p:nvPr/>
      </p:nvGrpSpPr>
      <p:grpSpPr>
        <a:xfrm>
          <a:off x="0" y="0"/>
          <a:ext cx="0" cy="0"/>
          <a:chOff x="0" y="0"/>
          <a:chExt cx="0" cy="0"/>
        </a:xfrm>
      </p:grpSpPr>
      <p:sp>
        <p:nvSpPr>
          <p:cNvPr id="10" name="Rectangle 9"/>
          <p:cNvSpPr/>
          <p:nvPr/>
        </p:nvSpPr>
        <p:spPr>
          <a:xfrm>
            <a:off x="0" y="-33114"/>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152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p:cNvPicPr>
          <p:nvPr/>
        </p:nvPicPr>
        <p:blipFill rotWithShape="1">
          <a:blip r:embed="rId4">
            <a:extLst>
              <a:ext uri="{28A0092B-C50C-407E-A947-70E740481C1C}">
                <a14:useLocalDpi xmlns:a14="http://schemas.microsoft.com/office/drawing/2010/main" val="0"/>
              </a:ext>
            </a:extLst>
          </a:blip>
          <a:srcRect l="28926" t="-1594" r="13538" b="-1"/>
          <a:stretch/>
        </p:blipFill>
        <p:spPr bwMode="auto">
          <a:xfrm>
            <a:off x="8313" y="1144793"/>
            <a:ext cx="9135688" cy="2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1775" y="391568"/>
            <a:ext cx="8001000" cy="496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altLang="en-US" sz="2800" b="1" dirty="0">
              <a:solidFill>
                <a:srgbClr val="002060"/>
              </a:solidFill>
              <a:latin typeface="Proxima Nova" panose="02000506030000020004" pitchFamily="50" charset="0"/>
            </a:endParaRPr>
          </a:p>
        </p:txBody>
      </p:sp>
      <p:graphicFrame>
        <p:nvGraphicFramePr>
          <p:cNvPr id="6" name="Object 6"/>
          <p:cNvGraphicFramePr>
            <a:graphicFrameLocks noChangeAspect="1"/>
          </p:cNvGraphicFramePr>
          <p:nvPr/>
        </p:nvGraphicFramePr>
        <p:xfrm>
          <a:off x="7421563" y="6400800"/>
          <a:ext cx="1590675" cy="296863"/>
        </p:xfrm>
        <a:graphic>
          <a:graphicData uri="http://schemas.openxmlformats.org/presentationml/2006/ole">
            <mc:AlternateContent xmlns:mc="http://schemas.openxmlformats.org/markup-compatibility/2006">
              <mc:Choice xmlns:v="urn:schemas-microsoft-com:vml" Requires="v">
                <p:oleObj spid="_x0000_s9273" name="Document" r:id="rId5" imgW="5875335" imgH="1106186" progId="Word.Document.12">
                  <p:embed/>
                </p:oleObj>
              </mc:Choice>
              <mc:Fallback>
                <p:oleObj name="Document" r:id="rId5" imgW="5875335" imgH="1106186" progId="Word.Document.12">
                  <p:embed/>
                  <p:pic>
                    <p:nvPicPr>
                      <p:cNvPr id="0" name=""/>
                      <p:cNvPicPr>
                        <a:picLocks noChangeAspect="1" noChangeArrowheads="1"/>
                      </p:cNvPicPr>
                      <p:nvPr/>
                    </p:nvPicPr>
                    <p:blipFill>
                      <a:blip r:embed="rId6"/>
                      <a:srcRect/>
                      <a:stretch>
                        <a:fillRect/>
                      </a:stretch>
                    </p:blipFill>
                    <p:spPr bwMode="auto">
                      <a:xfrm>
                        <a:off x="7421563" y="6400800"/>
                        <a:ext cx="15906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025" y="118954"/>
            <a:ext cx="963168" cy="993648"/>
          </a:xfrm>
          <a:prstGeom prst="rect">
            <a:avLst/>
          </a:prstGeom>
        </p:spPr>
      </p:pic>
      <p:sp>
        <p:nvSpPr>
          <p:cNvPr id="7" name="Content Placeholder 2"/>
          <p:cNvSpPr txBox="1">
            <a:spLocks/>
          </p:cNvSpPr>
          <p:nvPr/>
        </p:nvSpPr>
        <p:spPr>
          <a:xfrm>
            <a:off x="559178" y="1731715"/>
            <a:ext cx="6862385" cy="454621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solidFill>
                  <a:schemeClr val="bg1"/>
                </a:solidFill>
                <a:latin typeface="Proxima Nova" panose="02000506030000020004" pitchFamily="2" charset="0"/>
              </a:rPr>
              <a:t>BACKGROUND: Discuss </a:t>
            </a:r>
            <a:r>
              <a:rPr lang="en-US" sz="2600" dirty="0">
                <a:solidFill>
                  <a:schemeClr val="bg1"/>
                </a:solidFill>
                <a:latin typeface="Proxima Nova" panose="02000506030000020004" pitchFamily="2" charset="0"/>
              </a:rPr>
              <a:t>the context and background of the project within </a:t>
            </a:r>
            <a:r>
              <a:rPr lang="en-US" sz="2600" dirty="0" smtClean="0">
                <a:solidFill>
                  <a:schemeClr val="bg1"/>
                </a:solidFill>
                <a:latin typeface="Proxima Nova" panose="02000506030000020004" pitchFamily="2" charset="0"/>
              </a:rPr>
              <a:t>the research field</a:t>
            </a:r>
          </a:p>
          <a:p>
            <a:pPr marL="0" indent="0">
              <a:buNone/>
            </a:pPr>
            <a:endParaRPr lang="en-US" sz="2600" dirty="0" smtClean="0">
              <a:solidFill>
                <a:schemeClr val="bg1"/>
              </a:solidFill>
              <a:latin typeface="Proxima Nova" panose="02000506030000020004" pitchFamily="2" charset="0"/>
            </a:endParaRPr>
          </a:p>
          <a:p>
            <a:r>
              <a:rPr lang="en-US" sz="2600" dirty="0" smtClean="0">
                <a:solidFill>
                  <a:schemeClr val="bg1"/>
                </a:solidFill>
                <a:latin typeface="Proxima Nova" panose="02000506030000020004" pitchFamily="2" charset="0"/>
              </a:rPr>
              <a:t>RESEARCH QUESTION: What is the central question or problem you are addressing? </a:t>
            </a:r>
            <a:r>
              <a:rPr lang="en-US" sz="2600" dirty="0" smtClean="0">
                <a:solidFill>
                  <a:schemeClr val="bg1"/>
                </a:solidFill>
                <a:latin typeface="Proxima Nova" panose="02000506030000020004" pitchFamily="2" charset="0"/>
              </a:rPr>
              <a:t>What </a:t>
            </a:r>
            <a:r>
              <a:rPr lang="en-US" sz="2600" dirty="0" smtClean="0">
                <a:solidFill>
                  <a:schemeClr val="bg1"/>
                </a:solidFill>
                <a:latin typeface="Proxima Nova" panose="02000506030000020004" pitchFamily="2" charset="0"/>
              </a:rPr>
              <a:t>are the goals?</a:t>
            </a:r>
            <a:endParaRPr lang="en-US" sz="2600" dirty="0">
              <a:solidFill>
                <a:schemeClr val="bg1"/>
              </a:solidFill>
              <a:latin typeface="Proxima Nova" panose="02000506030000020004" pitchFamily="2" charset="0"/>
            </a:endParaRPr>
          </a:p>
          <a:p>
            <a:endParaRPr lang="en-US" sz="1200" dirty="0">
              <a:solidFill>
                <a:schemeClr val="bg1"/>
              </a:solidFill>
              <a:latin typeface="Proxima Nova" panose="02000506030000020004" pitchFamily="2" charset="0"/>
            </a:endParaRPr>
          </a:p>
          <a:p>
            <a:r>
              <a:rPr lang="en-US" sz="2600" dirty="0" smtClean="0">
                <a:solidFill>
                  <a:schemeClr val="bg1"/>
                </a:solidFill>
                <a:latin typeface="Proxima Nova" panose="02000506030000020004" pitchFamily="2" charset="0"/>
              </a:rPr>
              <a:t>METHODOLOGY: Include </a:t>
            </a:r>
            <a:r>
              <a:rPr lang="en-US" sz="2600" dirty="0">
                <a:solidFill>
                  <a:schemeClr val="bg1"/>
                </a:solidFill>
                <a:latin typeface="Proxima Nova" panose="02000506030000020004" pitchFamily="2" charset="0"/>
              </a:rPr>
              <a:t>a brief account of approaches and methods you intend to use</a:t>
            </a:r>
          </a:p>
          <a:p>
            <a:endParaRPr lang="en-US" sz="1200" dirty="0">
              <a:solidFill>
                <a:schemeClr val="bg1"/>
              </a:solidFill>
              <a:latin typeface="Proxima Nova" panose="02000506030000020004" pitchFamily="2" charset="0"/>
            </a:endParaRPr>
          </a:p>
          <a:p>
            <a:r>
              <a:rPr lang="en-US" sz="2600" dirty="0" smtClean="0">
                <a:solidFill>
                  <a:schemeClr val="bg1"/>
                </a:solidFill>
                <a:latin typeface="Proxima Nova" panose="02000506030000020004" pitchFamily="2" charset="0"/>
              </a:rPr>
              <a:t>TIME SCHEDULE: Include </a:t>
            </a:r>
            <a:r>
              <a:rPr lang="en-US" sz="2600" dirty="0">
                <a:solidFill>
                  <a:schemeClr val="bg1"/>
                </a:solidFill>
                <a:latin typeface="Proxima Nova" panose="02000506030000020004" pitchFamily="2" charset="0"/>
              </a:rPr>
              <a:t>the time frame of when you </a:t>
            </a:r>
            <a:r>
              <a:rPr lang="en-US" sz="2600" dirty="0" smtClean="0">
                <a:solidFill>
                  <a:schemeClr val="bg1"/>
                </a:solidFill>
                <a:latin typeface="Proxima Nova" panose="02000506030000020004" pitchFamily="2" charset="0"/>
              </a:rPr>
              <a:t>plan to accomplish </a:t>
            </a:r>
            <a:r>
              <a:rPr lang="en-US" sz="2600" dirty="0">
                <a:solidFill>
                  <a:schemeClr val="bg1"/>
                </a:solidFill>
                <a:latin typeface="Proxima Nova" panose="02000506030000020004" pitchFamily="2" charset="0"/>
              </a:rPr>
              <a:t>the </a:t>
            </a:r>
            <a:r>
              <a:rPr lang="en-US" sz="2600" dirty="0" smtClean="0">
                <a:solidFill>
                  <a:schemeClr val="bg1"/>
                </a:solidFill>
                <a:latin typeface="Proxima Nova" panose="02000506030000020004" pitchFamily="2" charset="0"/>
              </a:rPr>
              <a:t>work</a:t>
            </a:r>
          </a:p>
          <a:p>
            <a:endParaRPr lang="en-US" sz="2600" dirty="0">
              <a:solidFill>
                <a:schemeClr val="bg1"/>
              </a:solidFill>
              <a:latin typeface="Proxima Nova" panose="02000506030000020004" pitchFamily="2" charset="0"/>
            </a:endParaRPr>
          </a:p>
          <a:p>
            <a:r>
              <a:rPr lang="en-US" sz="2600" dirty="0">
                <a:solidFill>
                  <a:schemeClr val="bg1"/>
                </a:solidFill>
                <a:latin typeface="Proxima Nova" panose="02000506030000020004" pitchFamily="2" charset="0"/>
              </a:rPr>
              <a:t>SIGNIFICANCE: Describe the significance of the work—why is it important? </a:t>
            </a:r>
            <a:endParaRPr lang="en-US" sz="2600" dirty="0" smtClean="0">
              <a:solidFill>
                <a:schemeClr val="bg1"/>
              </a:solidFill>
              <a:latin typeface="Proxima Nova" panose="02000506030000020004" pitchFamily="2" charset="0"/>
            </a:endParaRPr>
          </a:p>
          <a:p>
            <a:pPr marL="0" indent="0">
              <a:buNone/>
            </a:pPr>
            <a:endParaRPr lang="en-US" sz="2600" dirty="0">
              <a:solidFill>
                <a:schemeClr val="bg1"/>
              </a:solidFill>
              <a:latin typeface="Proxima Nova" panose="02000506030000020004" pitchFamily="2" charset="0"/>
            </a:endParaRPr>
          </a:p>
          <a:p>
            <a:pPr marL="0" indent="0">
              <a:buNone/>
            </a:pPr>
            <a:r>
              <a:rPr lang="en-US" sz="2600" dirty="0" smtClean="0">
                <a:solidFill>
                  <a:schemeClr val="bg1"/>
                </a:solidFill>
                <a:latin typeface="Proxima Nova" panose="02000506030000020004" pitchFamily="2" charset="0"/>
              </a:rPr>
              <a:t>And citations, </a:t>
            </a:r>
            <a:r>
              <a:rPr lang="en-US" sz="2600" dirty="0" smtClean="0">
                <a:solidFill>
                  <a:schemeClr val="bg1"/>
                </a:solidFill>
                <a:latin typeface="Proxima Nova" panose="02000506030000020004" pitchFamily="2" charset="0"/>
              </a:rPr>
              <a:t>bibliography</a:t>
            </a:r>
            <a:r>
              <a:rPr lang="en-US" sz="2600" dirty="0">
                <a:solidFill>
                  <a:schemeClr val="bg1"/>
                </a:solidFill>
                <a:latin typeface="Proxima Nova" panose="02000506030000020004" pitchFamily="2" charset="0"/>
              </a:rPr>
              <a:t>!</a:t>
            </a:r>
            <a:endParaRPr lang="en-US" sz="2600" dirty="0" smtClean="0">
              <a:solidFill>
                <a:schemeClr val="bg1"/>
              </a:solidFill>
              <a:latin typeface="Proxima Nova" panose="02000506030000020004" pitchFamily="2" charset="0"/>
            </a:endParaRPr>
          </a:p>
          <a:p>
            <a:endParaRPr lang="en-US" sz="2600" dirty="0" smtClean="0">
              <a:solidFill>
                <a:schemeClr val="bg1"/>
              </a:solidFill>
              <a:latin typeface="Proxima Nova" panose="02000506030000020004" pitchFamily="2" charset="0"/>
            </a:endParaRPr>
          </a:p>
          <a:p>
            <a:endParaRPr lang="en-US" sz="2600" dirty="0">
              <a:solidFill>
                <a:schemeClr val="bg1"/>
              </a:solidFill>
              <a:latin typeface="Proxima Nova" panose="02000506030000020004" pitchFamily="2" charset="0"/>
            </a:endParaRPr>
          </a:p>
          <a:p>
            <a:endParaRPr lang="en-US" sz="1200" dirty="0">
              <a:solidFill>
                <a:schemeClr val="bg1"/>
              </a:solidFill>
              <a:latin typeface="Proxima Nova" panose="02000506030000020004" pitchFamily="2" charset="0"/>
            </a:endParaRPr>
          </a:p>
        </p:txBody>
      </p:sp>
      <p:sp>
        <p:nvSpPr>
          <p:cNvPr id="12" name="Donut 11">
            <a:extLst>
              <a:ext uri="{FF2B5EF4-FFF2-40B4-BE49-F238E27FC236}">
                <a16:creationId xmlns:a16="http://schemas.microsoft.com/office/drawing/2014/main" id="{5F4C7C04-53A4-DF4D-945B-79CC1272059C}"/>
              </a:ext>
            </a:extLst>
          </p:cNvPr>
          <p:cNvSpPr/>
          <p:nvPr/>
        </p:nvSpPr>
        <p:spPr>
          <a:xfrm>
            <a:off x="6924057" y="4493319"/>
            <a:ext cx="2012607" cy="2124252"/>
          </a:xfrm>
          <a:prstGeom prst="donut">
            <a:avLst>
              <a:gd name="adj" fmla="val 829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3" name="TextBox 12">
            <a:extLst>
              <a:ext uri="{FF2B5EF4-FFF2-40B4-BE49-F238E27FC236}">
                <a16:creationId xmlns:a16="http://schemas.microsoft.com/office/drawing/2014/main" id="{A214F8DC-9EDD-5449-9C38-7DD1E4865E57}"/>
              </a:ext>
            </a:extLst>
          </p:cNvPr>
          <p:cNvSpPr txBox="1"/>
          <p:nvPr/>
        </p:nvSpPr>
        <p:spPr>
          <a:xfrm>
            <a:off x="7203595" y="5278446"/>
            <a:ext cx="1590675" cy="553998"/>
          </a:xfrm>
          <a:prstGeom prst="rect">
            <a:avLst/>
          </a:prstGeom>
          <a:noFill/>
        </p:spPr>
        <p:txBody>
          <a:bodyPr wrap="square" rtlCol="0">
            <a:spAutoFit/>
          </a:bodyPr>
          <a:lstStyle/>
          <a:p>
            <a:r>
              <a:rPr lang="en-US" sz="3000" b="1" dirty="0">
                <a:solidFill>
                  <a:srgbClr val="FFC000"/>
                </a:solidFill>
                <a:latin typeface="Proxima Nova" panose="02000506030000020004" pitchFamily="2" charset="0"/>
              </a:rPr>
              <a:t>STEP 2</a:t>
            </a:r>
          </a:p>
        </p:txBody>
      </p:sp>
      <p:sp>
        <p:nvSpPr>
          <p:cNvPr id="14" name="Title 1">
            <a:extLst>
              <a:ext uri="{FF2B5EF4-FFF2-40B4-BE49-F238E27FC236}">
                <a16:creationId xmlns:a16="http://schemas.microsoft.com/office/drawing/2014/main" id="{8EFBFE3B-94F8-214D-879F-674D12F44188}"/>
              </a:ext>
            </a:extLst>
          </p:cNvPr>
          <p:cNvSpPr txBox="1">
            <a:spLocks/>
          </p:cNvSpPr>
          <p:nvPr/>
        </p:nvSpPr>
        <p:spPr>
          <a:xfrm>
            <a:off x="2500200" y="266806"/>
            <a:ext cx="5805600" cy="746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5D99"/>
                </a:solidFill>
                <a:latin typeface="Proxima Nova" panose="02000506030000020004" pitchFamily="2" charset="0"/>
              </a:rPr>
              <a:t>Proposed Project	</a:t>
            </a:r>
          </a:p>
        </p:txBody>
      </p:sp>
    </p:spTree>
    <p:custDataLst>
      <p:tags r:id="rId2"/>
    </p:custDataLst>
    <p:extLst>
      <p:ext uri="{BB962C8B-B14F-4D97-AF65-F5344CB8AC3E}">
        <p14:creationId xmlns:p14="http://schemas.microsoft.com/office/powerpoint/2010/main" val="680932444"/>
      </p:ext>
    </p:extLst>
  </p:cSld>
  <p:clrMapOvr>
    <a:masterClrMapping/>
  </p:clrMapOvr>
  <mc:AlternateContent xmlns:mc="http://schemas.openxmlformats.org/markup-compatibility/2006" xmlns:p14="http://schemas.microsoft.com/office/powerpoint/2010/main">
    <mc:Choice Requires="p14">
      <p:transition spd="slow" p14:dur="2000" advTm="153734"/>
    </mc:Choice>
    <mc:Fallback xmlns="">
      <p:transition spd="slow" advTm="153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5|18.2|17.9"/>
</p:tagLst>
</file>

<file path=ppt/tags/tag10.xml><?xml version="1.0" encoding="utf-8"?>
<p:tagLst xmlns:a="http://schemas.openxmlformats.org/drawingml/2006/main" xmlns:r="http://schemas.openxmlformats.org/officeDocument/2006/relationships" xmlns:p="http://schemas.openxmlformats.org/presentationml/2006/main">
  <p:tag name="TIMING" val="|5.9|46.9|6.9|31.5"/>
</p:tagLst>
</file>

<file path=ppt/tags/tag11.xml><?xml version="1.0" encoding="utf-8"?>
<p:tagLst xmlns:a="http://schemas.openxmlformats.org/drawingml/2006/main" xmlns:r="http://schemas.openxmlformats.org/officeDocument/2006/relationships" xmlns:p="http://schemas.openxmlformats.org/presentationml/2006/main">
  <p:tag name="TIMING" val="|11.5|20.3|20.3|29.2"/>
</p:tagLst>
</file>

<file path=ppt/tags/tag12.xml><?xml version="1.0" encoding="utf-8"?>
<p:tagLst xmlns:a="http://schemas.openxmlformats.org/drawingml/2006/main" xmlns:r="http://schemas.openxmlformats.org/officeDocument/2006/relationships" xmlns:p="http://schemas.openxmlformats.org/presentationml/2006/main">
  <p:tag name="TIMING" val="|13.1|3.5|2|3.6|3.3|4.2"/>
</p:tagLst>
</file>

<file path=ppt/tags/tag13.xml><?xml version="1.0" encoding="utf-8"?>
<p:tagLst xmlns:a="http://schemas.openxmlformats.org/drawingml/2006/main" xmlns:r="http://schemas.openxmlformats.org/officeDocument/2006/relationships" xmlns:p="http://schemas.openxmlformats.org/presentationml/2006/main">
  <p:tag name="TIMING" val="|5.4|25.5|27.4"/>
</p:tagLst>
</file>

<file path=ppt/tags/tag2.xml><?xml version="1.0" encoding="utf-8"?>
<p:tagLst xmlns:a="http://schemas.openxmlformats.org/drawingml/2006/main" xmlns:r="http://schemas.openxmlformats.org/officeDocument/2006/relationships" xmlns:p="http://schemas.openxmlformats.org/presentationml/2006/main">
  <p:tag name="TIMING" val="|23.4|28.2|46.9|33.4"/>
</p:tagLst>
</file>

<file path=ppt/tags/tag3.xml><?xml version="1.0" encoding="utf-8"?>
<p:tagLst xmlns:a="http://schemas.openxmlformats.org/drawingml/2006/main" xmlns:r="http://schemas.openxmlformats.org/officeDocument/2006/relationships" xmlns:p="http://schemas.openxmlformats.org/presentationml/2006/main">
  <p:tag name="TIMING" val="|23.4|28.2|46.9|33.4"/>
</p:tagLst>
</file>

<file path=ppt/tags/tag4.xml><?xml version="1.0" encoding="utf-8"?>
<p:tagLst xmlns:a="http://schemas.openxmlformats.org/drawingml/2006/main" xmlns:r="http://schemas.openxmlformats.org/officeDocument/2006/relationships" xmlns:p="http://schemas.openxmlformats.org/presentationml/2006/main">
  <p:tag name="TIMING" val="|16|18.2|20.6"/>
</p:tagLst>
</file>

<file path=ppt/tags/tag5.xml><?xml version="1.0" encoding="utf-8"?>
<p:tagLst xmlns:a="http://schemas.openxmlformats.org/drawingml/2006/main" xmlns:r="http://schemas.openxmlformats.org/officeDocument/2006/relationships" xmlns:p="http://schemas.openxmlformats.org/presentationml/2006/main">
  <p:tag name="TIMING" val="|14.4|37.3|28|20"/>
</p:tagLst>
</file>

<file path=ppt/tags/tag6.xml><?xml version="1.0" encoding="utf-8"?>
<p:tagLst xmlns:a="http://schemas.openxmlformats.org/drawingml/2006/main" xmlns:r="http://schemas.openxmlformats.org/officeDocument/2006/relationships" xmlns:p="http://schemas.openxmlformats.org/presentationml/2006/main">
  <p:tag name="TIMING" val="|4.8|36.2|31.6"/>
</p:tagLst>
</file>

<file path=ppt/tags/tag7.xml><?xml version="1.0" encoding="utf-8"?>
<p:tagLst xmlns:a="http://schemas.openxmlformats.org/drawingml/2006/main" xmlns:r="http://schemas.openxmlformats.org/officeDocument/2006/relationships" xmlns:p="http://schemas.openxmlformats.org/presentationml/2006/main">
  <p:tag name="TIMING" val="|11.2|0.8|10.3|7.1|10.5"/>
</p:tagLst>
</file>

<file path=ppt/tags/tag8.xml><?xml version="1.0" encoding="utf-8"?>
<p:tagLst xmlns:a="http://schemas.openxmlformats.org/drawingml/2006/main" xmlns:r="http://schemas.openxmlformats.org/officeDocument/2006/relationships" xmlns:p="http://schemas.openxmlformats.org/presentationml/2006/main">
  <p:tag name="TIMING" val="|5.4|10.6|20"/>
</p:tagLst>
</file>

<file path=ppt/tags/tag9.xml><?xml version="1.0" encoding="utf-8"?>
<p:tagLst xmlns:a="http://schemas.openxmlformats.org/drawingml/2006/main" xmlns:r="http://schemas.openxmlformats.org/officeDocument/2006/relationships" xmlns:p="http://schemas.openxmlformats.org/presentationml/2006/main">
  <p:tag name="TIMING" val="|7.4|23.2|12.1|9.8|21.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06067AE8185B40921C984693C59AC1" ma:contentTypeVersion="7" ma:contentTypeDescription="Create a new document." ma:contentTypeScope="" ma:versionID="e85eb8cc97f8bf92d74e8b22c9b75755">
  <xsd:schema xmlns:xsd="http://www.w3.org/2001/XMLSchema" xmlns:xs="http://www.w3.org/2001/XMLSchema" xmlns:p="http://schemas.microsoft.com/office/2006/metadata/properties" xmlns:ns3="9ca98010-eb6f-48c7-8286-1e2793a2c50c" xmlns:ns4="b22e8477-efbd-423e-83d0-b80a4ef5fb1e" targetNamespace="http://schemas.microsoft.com/office/2006/metadata/properties" ma:root="true" ma:fieldsID="1ea4d33bf2f23e7fa44ecc6a908a3aad" ns3:_="" ns4:_="">
    <xsd:import namespace="9ca98010-eb6f-48c7-8286-1e2793a2c50c"/>
    <xsd:import namespace="b22e8477-efbd-423e-83d0-b80a4ef5fb1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98010-eb6f-48c7-8286-1e2793a2c5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2e8477-efbd-423e-83d0-b80a4ef5fb1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E3E750-D7BB-4863-9B94-6B3511EC0FD0}">
  <ds:schemaRefs>
    <ds:schemaRef ds:uri="http://schemas.microsoft.com/office/2006/metadata/properties"/>
    <ds:schemaRef ds:uri="b22e8477-efbd-423e-83d0-b80a4ef5fb1e"/>
    <ds:schemaRef ds:uri="http://purl.org/dc/dcmitype/"/>
    <ds:schemaRef ds:uri="http://schemas.microsoft.com/office/infopath/2007/PartnerControls"/>
    <ds:schemaRef ds:uri="9ca98010-eb6f-48c7-8286-1e2793a2c50c"/>
    <ds:schemaRef ds:uri="http://schemas.openxmlformats.org/package/2006/metadata/core-properties"/>
    <ds:schemaRef ds:uri="http://www.w3.org/XML/1998/namespace"/>
    <ds:schemaRef ds:uri="http://purl.org/dc/elements/1.1/"/>
    <ds:schemaRef ds:uri="http://purl.org/dc/terms/"/>
    <ds:schemaRef ds:uri="http://schemas.microsoft.com/office/2006/documentManagement/types"/>
  </ds:schemaRefs>
</ds:datastoreItem>
</file>

<file path=customXml/itemProps2.xml><?xml version="1.0" encoding="utf-8"?>
<ds:datastoreItem xmlns:ds="http://schemas.openxmlformats.org/officeDocument/2006/customXml" ds:itemID="{6455BF1C-1FB3-471E-A3BA-09F611D9B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a98010-eb6f-48c7-8286-1e2793a2c50c"/>
    <ds:schemaRef ds:uri="b22e8477-efbd-423e-83d0-b80a4ef5f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7A043-2B9E-4F3E-8658-BF9DD0552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7423</TotalTime>
  <Words>1338</Words>
  <Application>Microsoft Office PowerPoint</Application>
  <PresentationFormat>On-screen Show (4:3)</PresentationFormat>
  <Paragraphs>220</Paragraphs>
  <Slides>22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Proxima Nova</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Denea Lynn Clark</dc:creator>
  <cp:lastModifiedBy>Denea Lynn Clark</cp:lastModifiedBy>
  <cp:revision>99</cp:revision>
  <dcterms:created xsi:type="dcterms:W3CDTF">2017-09-20T20:48:17Z</dcterms:created>
  <dcterms:modified xsi:type="dcterms:W3CDTF">2021-10-22T01:17:59Z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0x0101004206067AE8185B40921C984693C59AC1</vt:lpwstr>
  </property>
</Properties>
</file>